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9"/>
  </p:notesMasterIdLst>
  <p:handoutMasterIdLst>
    <p:handoutMasterId r:id="rId30"/>
  </p:handoutMasterIdLst>
  <p:sldIdLst>
    <p:sldId id="256" r:id="rId4"/>
    <p:sldId id="262" r:id="rId5"/>
    <p:sldId id="333" r:id="rId6"/>
    <p:sldId id="334" r:id="rId7"/>
    <p:sldId id="335" r:id="rId8"/>
    <p:sldId id="328" r:id="rId9"/>
    <p:sldId id="329" r:id="rId10"/>
    <p:sldId id="330" r:id="rId11"/>
    <p:sldId id="331" r:id="rId12"/>
    <p:sldId id="315" r:id="rId13"/>
    <p:sldId id="313" r:id="rId14"/>
    <p:sldId id="316" r:id="rId15"/>
    <p:sldId id="319" r:id="rId16"/>
    <p:sldId id="317" r:id="rId17"/>
    <p:sldId id="320" r:id="rId18"/>
    <p:sldId id="327" r:id="rId19"/>
    <p:sldId id="336" r:id="rId20"/>
    <p:sldId id="321" r:id="rId21"/>
    <p:sldId id="322" r:id="rId22"/>
    <p:sldId id="323" r:id="rId23"/>
    <p:sldId id="324" r:id="rId24"/>
    <p:sldId id="325" r:id="rId25"/>
    <p:sldId id="326" r:id="rId26"/>
    <p:sldId id="318" r:id="rId27"/>
    <p:sldId id="337" r:id="rId2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36" autoAdjust="0"/>
    <p:restoredTop sz="94622" autoAdjust="0"/>
  </p:normalViewPr>
  <p:slideViewPr>
    <p:cSldViewPr snapToGrid="0">
      <p:cViewPr>
        <p:scale>
          <a:sx n="60" d="100"/>
          <a:sy n="60" d="100"/>
        </p:scale>
        <p:origin x="-3090" y="-282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106BAE1-9D62-4BE2-92F5-13516D7B16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C3F7C2-615E-4315-8EAC-FA55AC989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F105-A747-4149-8D18-634112D7486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4143403-C63A-4BA5-B6D3-425E92F02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A4DABD-501E-4B8E-B807-AC2FA85FB5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A0813-E8DC-4927-8006-DB2DC453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6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B87C2-2546-4F49-8AAF-2D9B350FD8C6}" type="datetimeFigureOut">
              <a:rPr lang="bs-Latn-BA" smtClean="0"/>
              <a:t>23. 3. 2021.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744A6-1BB2-42D0-BF33-71E65E13846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945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744A6-1BB2-42D0-BF33-71E65E138461}" type="slidenum">
              <a:rPr lang="bs-Latn-BA" smtClean="0"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9418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8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8561" y="477308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48561" y="3648856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980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EB83EC1-AF10-4FD7-8089-F03DAD6397E7}"/>
              </a:ext>
            </a:extLst>
          </p:cNvPr>
          <p:cNvSpPr/>
          <p:nvPr userDrawn="1"/>
        </p:nvSpPr>
        <p:spPr>
          <a:xfrm>
            <a:off x="0" y="0"/>
            <a:ext cx="12192000" cy="2381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3561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7429" y="479834"/>
            <a:ext cx="3611542" cy="589833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8183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2805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505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F26D5AB-D725-405F-B143-0753C3C45DCD}"/>
              </a:ext>
            </a:extLst>
          </p:cNvPr>
          <p:cNvSpPr/>
          <p:nvPr userDrawn="1"/>
        </p:nvSpPr>
        <p:spPr>
          <a:xfrm>
            <a:off x="-1" y="0"/>
            <a:ext cx="3400425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3018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383280" rIns="0" anchor="ctr"/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793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="" xmlns:a16="http://schemas.microsoft.com/office/drawing/2014/main" id="{95EDCEF7-DD83-4CD4-BE92-A97D74011033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766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B358CF5-5043-4D3B-92BD-59549782EBBE}"/>
              </a:ext>
            </a:extLst>
          </p:cNvPr>
          <p:cNvSpPr/>
          <p:nvPr userDrawn="1"/>
        </p:nvSpPr>
        <p:spPr>
          <a:xfrm>
            <a:off x="7515225" y="0"/>
            <a:ext cx="46767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aphic 14">
            <a:extLst>
              <a:ext uri="{FF2B5EF4-FFF2-40B4-BE49-F238E27FC236}">
                <a16:creationId xmlns="" xmlns:a16="http://schemas.microsoft.com/office/drawing/2014/main" id="{B59EE49C-3795-40A6-B206-565A372E5530}"/>
              </a:ext>
            </a:extLst>
          </p:cNvPr>
          <p:cNvGrpSpPr/>
          <p:nvPr userDrawn="1"/>
        </p:nvGrpSpPr>
        <p:grpSpPr>
          <a:xfrm>
            <a:off x="5720146" y="1420664"/>
            <a:ext cx="5589803" cy="4396475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16E008B-9F44-493C-B58F-ABFC0E7190A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0C1A2B49-6603-4C93-BCDA-8893B608D8C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C70C51E-C968-4707-899F-DE217D809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6BA87E5-BDD3-47B0-8C9F-EDFB6B81112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C9C68AE-3F02-48D5-A299-9B7311EC8D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CBE3651-AB4C-4F00-BF52-0A24EF2A62A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D3E653C6-4F74-473F-9309-2D2D43F090C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9CA35F9-CDD6-4937-8C98-04018E459C3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56077" y="1628103"/>
            <a:ext cx="5317941" cy="301288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5CCE937E-8E2A-4179-91E4-730975E59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339509"/>
            <a:ext cx="654367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7795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A4D14B1E-79D5-4F7D-AEB4-4F537918FBAB}"/>
              </a:ext>
            </a:extLst>
          </p:cNvPr>
          <p:cNvSpPr/>
          <p:nvPr userDrawn="1"/>
        </p:nvSpPr>
        <p:spPr>
          <a:xfrm rot="5400000">
            <a:off x="795337" y="-795340"/>
            <a:ext cx="6257926" cy="784860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914" y="600074"/>
            <a:ext cx="4052172" cy="565785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145CBDFE-5F17-4329-876B-8EC9C2A40C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75044" y="222886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106B5A04-F323-4B06-B374-0EFFB99917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75044" y="3624742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597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52">
            <a:extLst>
              <a:ext uri="{FF2B5EF4-FFF2-40B4-BE49-F238E27FC236}">
                <a16:creationId xmlns="" xmlns:a16="http://schemas.microsoft.com/office/drawing/2014/main" id="{A554242E-EDC9-4D56-ABE8-D3DFF0D037E9}"/>
              </a:ext>
            </a:extLst>
          </p:cNvPr>
          <p:cNvSpPr/>
          <p:nvPr userDrawn="1"/>
        </p:nvSpPr>
        <p:spPr>
          <a:xfrm>
            <a:off x="2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그림 개체 틀 3">
            <a:extLst>
              <a:ext uri="{FF2B5EF4-FFF2-40B4-BE49-F238E27FC236}">
                <a16:creationId xmlns="" xmlns:a16="http://schemas.microsoft.com/office/drawing/2014/main" id="{A7B8BCFA-E22C-4FE8-9EC6-3B7DF58BF4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  <p:sp>
        <p:nvSpPr>
          <p:cNvPr id="6" name="그림 개체 틀 3">
            <a:extLst>
              <a:ext uri="{FF2B5EF4-FFF2-40B4-BE49-F238E27FC236}">
                <a16:creationId xmlns="" xmlns:a16="http://schemas.microsoft.com/office/drawing/2014/main" id="{C661A5D8-A169-47BB-84F8-7CCF6E0061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3">
            <a:extLst>
              <a:ext uri="{FF2B5EF4-FFF2-40B4-BE49-F238E27FC236}">
                <a16:creationId xmlns="" xmlns:a16="http://schemas.microsoft.com/office/drawing/2014/main" id="{A32673E2-41F8-431C-946D-87DD76C5D0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3">
            <a:extLst>
              <a:ext uri="{FF2B5EF4-FFF2-40B4-BE49-F238E27FC236}">
                <a16:creationId xmlns="" xmlns:a16="http://schemas.microsoft.com/office/drawing/2014/main" id="{F2B14BC2-B3DB-437A-8C30-D2E802CB4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59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B7D4BC-8397-4297-9425-5B8BAEB38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52" y="2305190"/>
            <a:ext cx="4038095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89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7513D5B-5A42-4F30-9E94-6D9B89BC8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81" y="2276619"/>
            <a:ext cx="4095238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9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3B04BAD-EED5-4C78-BC19-C3DD01D50231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="" xmlns:a16="http://schemas.microsoft.com/office/drawing/2014/main" id="{C7456AC7-1506-4AAF-A694-1BE710D5F58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="" xmlns:a16="http://schemas.microsoft.com/office/drawing/2014/main" id="{7D8BFCCB-25F4-4E85-B4F9-18DA5A0F31C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="" xmlns:a16="http://schemas.microsoft.com/office/drawing/2014/main" id="{4DE5DB11-A2A8-48F9-9B25-703C78662BD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="" xmlns:a16="http://schemas.microsoft.com/office/drawing/2014/main" id="{A3616025-C842-4C0D-B7E3-48176315DDF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="" xmlns:a16="http://schemas.microsoft.com/office/drawing/2014/main" id="{B2550ED7-04C5-4FFA-BCF1-8CB64B3F2DA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0E6D54C7-03B4-4369-97FF-A3456A2A876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DD8FCDD3-D367-4581-96F6-BED1A5D7F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35698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3460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587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4112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77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="" xmlns:a16="http://schemas.microsoft.com/office/drawing/2014/main" id="{11A067AA-F6AF-4715-9F07-7BE30046CBF0}"/>
              </a:ext>
            </a:extLst>
          </p:cNvPr>
          <p:cNvSpPr/>
          <p:nvPr userDrawn="1"/>
        </p:nvSpPr>
        <p:spPr>
          <a:xfrm>
            <a:off x="642938" y="514350"/>
            <a:ext cx="10906125" cy="2990850"/>
          </a:xfrm>
          <a:prstGeom prst="frame">
            <a:avLst>
              <a:gd name="adj1" fmla="val 2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80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D5DB206C-7370-448F-B4C9-4059BADCA6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23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7383E1CB-8D0E-4180-8C52-C5F4A24ED3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7365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33F4681A-0E5C-4D94-B5F0-6A175DBC6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208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422629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5" r:id="rId9"/>
    <p:sldLayoutId id="2147483743" r:id="rId10"/>
    <p:sldLayoutId id="2147483744" r:id="rId11"/>
    <p:sldLayoutId id="2147483746" r:id="rId12"/>
    <p:sldLayoutId id="2147483747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7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56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9445815-12D7-4E1D-A6E4-49EA4C8ECE5C}"/>
              </a:ext>
            </a:extLst>
          </p:cNvPr>
          <p:cNvGrpSpPr/>
          <p:nvPr/>
        </p:nvGrpSpPr>
        <p:grpSpPr>
          <a:xfrm>
            <a:off x="2229738" y="538843"/>
            <a:ext cx="7803176" cy="5824147"/>
            <a:chOff x="2229738" y="635165"/>
            <a:chExt cx="7803176" cy="5052397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5C647FD-F15A-4EF3-809D-6A1D53EDA1C0}"/>
                </a:ext>
              </a:extLst>
            </p:cNvPr>
            <p:cNvSpPr/>
            <p:nvPr/>
          </p:nvSpPr>
          <p:spPr>
            <a:xfrm rot="10800000">
              <a:off x="3609975" y="3851803"/>
              <a:ext cx="4972050" cy="1445239"/>
            </a:xfrm>
            <a:custGeom>
              <a:avLst/>
              <a:gdLst>
                <a:gd name="connsiteX0" fmla="*/ 0 w 4972050"/>
                <a:gd name="connsiteY0" fmla="*/ 0 h 1445239"/>
                <a:gd name="connsiteX1" fmla="*/ 4972050 w 4972050"/>
                <a:gd name="connsiteY1" fmla="*/ 0 h 1445239"/>
                <a:gd name="connsiteX2" fmla="*/ 4972050 w 4972050"/>
                <a:gd name="connsiteY2" fmla="*/ 1445239 h 1445239"/>
                <a:gd name="connsiteX3" fmla="*/ 4846713 w 4972050"/>
                <a:gd name="connsiteY3" fmla="*/ 1445239 h 1445239"/>
                <a:gd name="connsiteX4" fmla="*/ 4846713 w 4972050"/>
                <a:gd name="connsiteY4" fmla="*/ 125337 h 1445239"/>
                <a:gd name="connsiteX5" fmla="*/ 125337 w 4972050"/>
                <a:gd name="connsiteY5" fmla="*/ 125337 h 1445239"/>
                <a:gd name="connsiteX6" fmla="*/ 125337 w 4972050"/>
                <a:gd name="connsiteY6" fmla="*/ 1445239 h 1445239"/>
                <a:gd name="connsiteX7" fmla="*/ 0 w 4972050"/>
                <a:gd name="connsiteY7" fmla="*/ 1445239 h 144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2050" h="1445239">
                  <a:moveTo>
                    <a:pt x="0" y="0"/>
                  </a:moveTo>
                  <a:lnTo>
                    <a:pt x="4972050" y="0"/>
                  </a:lnTo>
                  <a:lnTo>
                    <a:pt x="4972050" y="1445239"/>
                  </a:lnTo>
                  <a:lnTo>
                    <a:pt x="4846713" y="1445239"/>
                  </a:lnTo>
                  <a:lnTo>
                    <a:pt x="4846713" y="125337"/>
                  </a:lnTo>
                  <a:lnTo>
                    <a:pt x="125337" y="125337"/>
                  </a:lnTo>
                  <a:lnTo>
                    <a:pt x="125337" y="1445239"/>
                  </a:lnTo>
                  <a:lnTo>
                    <a:pt x="0" y="1445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B49D2C01-2A20-4143-BCAD-6A6312B98A08}"/>
                </a:ext>
              </a:extLst>
            </p:cNvPr>
            <p:cNvGrpSpPr/>
            <p:nvPr/>
          </p:nvGrpSpPr>
          <p:grpSpPr>
            <a:xfrm>
              <a:off x="2229738" y="635165"/>
              <a:ext cx="7803176" cy="5052397"/>
              <a:chOff x="2229738" y="635165"/>
              <a:chExt cx="7803176" cy="505239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FAC6889E-9C5A-4F40-B36F-D446C77768E4}"/>
                  </a:ext>
                </a:extLst>
              </p:cNvPr>
              <p:cNvSpPr/>
              <p:nvPr/>
            </p:nvSpPr>
            <p:spPr>
              <a:xfrm>
                <a:off x="3609975" y="1151426"/>
                <a:ext cx="4972050" cy="1445239"/>
              </a:xfrm>
              <a:custGeom>
                <a:avLst/>
                <a:gdLst>
                  <a:gd name="connsiteX0" fmla="*/ 0 w 4972050"/>
                  <a:gd name="connsiteY0" fmla="*/ 0 h 1445239"/>
                  <a:gd name="connsiteX1" fmla="*/ 4972050 w 4972050"/>
                  <a:gd name="connsiteY1" fmla="*/ 0 h 1445239"/>
                  <a:gd name="connsiteX2" fmla="*/ 4972050 w 4972050"/>
                  <a:gd name="connsiteY2" fmla="*/ 1445239 h 1445239"/>
                  <a:gd name="connsiteX3" fmla="*/ 4846713 w 4972050"/>
                  <a:gd name="connsiteY3" fmla="*/ 1445239 h 1445239"/>
                  <a:gd name="connsiteX4" fmla="*/ 4846713 w 4972050"/>
                  <a:gd name="connsiteY4" fmla="*/ 125337 h 1445239"/>
                  <a:gd name="connsiteX5" fmla="*/ 125337 w 4972050"/>
                  <a:gd name="connsiteY5" fmla="*/ 125337 h 1445239"/>
                  <a:gd name="connsiteX6" fmla="*/ 125337 w 4972050"/>
                  <a:gd name="connsiteY6" fmla="*/ 1445239 h 1445239"/>
                  <a:gd name="connsiteX7" fmla="*/ 0 w 4972050"/>
                  <a:gd name="connsiteY7" fmla="*/ 1445239 h 144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2050" h="1445239">
                    <a:moveTo>
                      <a:pt x="0" y="0"/>
                    </a:moveTo>
                    <a:lnTo>
                      <a:pt x="4972050" y="0"/>
                    </a:lnTo>
                    <a:lnTo>
                      <a:pt x="4972050" y="1445239"/>
                    </a:lnTo>
                    <a:lnTo>
                      <a:pt x="4846713" y="1445239"/>
                    </a:lnTo>
                    <a:lnTo>
                      <a:pt x="4846713" y="125337"/>
                    </a:lnTo>
                    <a:lnTo>
                      <a:pt x="125337" y="125337"/>
                    </a:lnTo>
                    <a:lnTo>
                      <a:pt x="125337" y="1445239"/>
                    </a:lnTo>
                    <a:lnTo>
                      <a:pt x="0" y="14452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D039928E-7F45-4D48-A87B-BFF1229D99D9}"/>
                  </a:ext>
                </a:extLst>
              </p:cNvPr>
              <p:cNvSpPr/>
              <p:nvPr/>
            </p:nvSpPr>
            <p:spPr>
              <a:xfrm rot="2735247">
                <a:off x="8529637" y="409065"/>
                <a:ext cx="104775" cy="1445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C7D53DE-957E-4634-8DEC-72BF32FF5DB8}"/>
                  </a:ext>
                </a:extLst>
              </p:cNvPr>
              <p:cNvSpPr/>
              <p:nvPr/>
            </p:nvSpPr>
            <p:spPr>
              <a:xfrm rot="2735247">
                <a:off x="3452813" y="4639863"/>
                <a:ext cx="104775" cy="1445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7EB634C8-28A3-4C33-9A37-7C5166CF0D48}"/>
                  </a:ext>
                </a:extLst>
              </p:cNvPr>
              <p:cNvSpPr/>
              <p:nvPr/>
            </p:nvSpPr>
            <p:spPr>
              <a:xfrm rot="2735247">
                <a:off x="9257907" y="-35067"/>
                <a:ext cx="104775" cy="144523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CE60094A-3072-4592-A419-4DB5BBABA8FF}"/>
                  </a:ext>
                </a:extLst>
              </p:cNvPr>
              <p:cNvSpPr/>
              <p:nvPr/>
            </p:nvSpPr>
            <p:spPr>
              <a:xfrm rot="2735247">
                <a:off x="2899970" y="4912555"/>
                <a:ext cx="104775" cy="144523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0" b="25767"/>
          <a:stretch/>
        </p:blipFill>
        <p:spPr>
          <a:xfrm>
            <a:off x="10070275" y="496938"/>
            <a:ext cx="1922178" cy="4835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2666893"/>
            <a:ext cx="121920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914400" latinLnBrk="1"/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KRATKO POJAŠNJENJE I TUMAČENJE </a:t>
            </a:r>
          </a:p>
          <a:p>
            <a:pPr lvl="0" algn="ctr" defTabSz="914400" latinLnBrk="1"/>
            <a:r>
              <a:rPr lang="en-US" altLang="ko-KR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OBAVEZE REGISTRACIJE I DOSTAVLJANJA PODATAKA U </a:t>
            </a:r>
          </a:p>
          <a:p>
            <a:pPr lvl="0" algn="ctr" defTabSz="914400" latinLnBrk="1"/>
            <a:r>
              <a:rPr lang="en-US" altLang="ko-KR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INFORMACIONI SISTEM UPRAVLJANJA OTPADOM  FEDERACIJE </a:t>
            </a:r>
            <a:r>
              <a:rPr lang="en-US" altLang="ko-KR" sz="20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BIH</a:t>
            </a:r>
          </a:p>
          <a:p>
            <a:pPr lvl="0" algn="ctr" defTabSz="914400" latinLnBrk="1"/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DEFINISANE “ZAKONOM O UPRAVLJANJU OTPADOM” I </a:t>
            </a:r>
          </a:p>
          <a:p>
            <a:pPr lvl="0" algn="ctr" defTabSz="914400" latinLnBrk="1"/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“UREDBOM O INFORMACIONOM SISTEMU UPRAVLJANJA OTPADOM”</a:t>
            </a:r>
          </a:p>
          <a:p>
            <a:pPr lvl="0" algn="ctr" defTabSz="914400" latinLnBrk="1"/>
            <a:endParaRPr lang="en-US" altLang="ko-KR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2988" y="1502781"/>
            <a:ext cx="11573197" cy="724247"/>
          </a:xfrm>
        </p:spPr>
        <p:txBody>
          <a:bodyPr/>
          <a:lstStyle/>
          <a:p>
            <a:r>
              <a:rPr lang="bs-Latn-BA" sz="3600" b="1" dirty="0" smtClean="0"/>
              <a:t>Ko su obveznici dostavljanja </a:t>
            </a:r>
            <a:endParaRPr lang="en-US" sz="3600" b="1" dirty="0" smtClean="0"/>
          </a:p>
          <a:p>
            <a:r>
              <a:rPr lang="bs-Latn-BA" sz="3600" b="1" dirty="0" smtClean="0"/>
              <a:t>izvještaja i podataka u                       </a:t>
            </a:r>
            <a:endParaRPr lang="en-US" sz="3600" b="1" dirty="0" smtClean="0"/>
          </a:p>
          <a:p>
            <a:r>
              <a:rPr lang="bs-Latn-BA" sz="3600" b="1" dirty="0" smtClean="0"/>
              <a:t>  Informacioni sistem upravljanja otpadom?</a:t>
            </a:r>
            <a:endParaRPr lang="bs-Latn-BA" sz="3600" b="1" dirty="0"/>
          </a:p>
        </p:txBody>
      </p:sp>
      <p:sp>
        <p:nvSpPr>
          <p:cNvPr id="20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5394298" y="4650108"/>
            <a:ext cx="850788" cy="732974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2760229" y="4633415"/>
            <a:ext cx="850789" cy="74966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67503" y="4633415"/>
            <a:ext cx="850788" cy="732974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그룹 105">
            <a:extLst>
              <a:ext uri="{FF2B5EF4-FFF2-40B4-BE49-F238E27FC236}">
                <a16:creationId xmlns="" xmlns:a16="http://schemas.microsoft.com/office/drawing/2014/main" id="{01FE3814-F816-44CD-ACEA-8A7340A3D087}"/>
              </a:ext>
            </a:extLst>
          </p:cNvPr>
          <p:cNvGrpSpPr/>
          <p:nvPr/>
        </p:nvGrpSpPr>
        <p:grpSpPr>
          <a:xfrm>
            <a:off x="5441118" y="3440546"/>
            <a:ext cx="715576" cy="700562"/>
            <a:chOff x="3327523" y="1634051"/>
            <a:chExt cx="616404" cy="616404"/>
          </a:xfrm>
        </p:grpSpPr>
        <p:grpSp>
          <p:nvGrpSpPr>
            <p:cNvPr id="27" name="그룹 106">
              <a:extLst>
                <a:ext uri="{FF2B5EF4-FFF2-40B4-BE49-F238E27FC236}">
                  <a16:creationId xmlns="" xmlns:a16="http://schemas.microsoft.com/office/drawing/2014/main" id="{BBEF59C2-B94A-4812-8C2C-C6115B88419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29" name="눈물 방울 108">
                <a:extLst>
                  <a:ext uri="{FF2B5EF4-FFF2-40B4-BE49-F238E27FC236}">
                    <a16:creationId xmlns="" xmlns:a16="http://schemas.microsoft.com/office/drawing/2014/main" id="{AF516858-6A7F-4421-8296-059853EC7D8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92D050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0" name="타원 109">
                <a:extLst>
                  <a:ext uri="{FF2B5EF4-FFF2-40B4-BE49-F238E27FC236}">
                    <a16:creationId xmlns="" xmlns:a16="http://schemas.microsoft.com/office/drawing/2014/main" id="{E454487B-95BC-487A-BB20-8B0ACC06B9D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BD09312-4DD8-42B3-9060-6968E3757C27}"/>
                </a:ext>
              </a:extLst>
            </p:cNvPr>
            <p:cNvSpPr txBox="1"/>
            <p:nvPr/>
          </p:nvSpPr>
          <p:spPr>
            <a:xfrm>
              <a:off x="3460865" y="1770603"/>
              <a:ext cx="385532" cy="3520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</a:t>
              </a:r>
              <a:endParaRPr lang="ko-KR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그룹 105">
            <a:extLst>
              <a:ext uri="{FF2B5EF4-FFF2-40B4-BE49-F238E27FC236}">
                <a16:creationId xmlns="" xmlns:a16="http://schemas.microsoft.com/office/drawing/2014/main" id="{01FE3814-F816-44CD-ACEA-8A7340A3D087}"/>
              </a:ext>
            </a:extLst>
          </p:cNvPr>
          <p:cNvGrpSpPr/>
          <p:nvPr/>
        </p:nvGrpSpPr>
        <p:grpSpPr>
          <a:xfrm>
            <a:off x="2827835" y="3440546"/>
            <a:ext cx="715576" cy="700562"/>
            <a:chOff x="3327523" y="1634051"/>
            <a:chExt cx="616404" cy="616404"/>
          </a:xfrm>
        </p:grpSpPr>
        <p:grpSp>
          <p:nvGrpSpPr>
            <p:cNvPr id="32" name="그룹 106">
              <a:extLst>
                <a:ext uri="{FF2B5EF4-FFF2-40B4-BE49-F238E27FC236}">
                  <a16:creationId xmlns="" xmlns:a16="http://schemas.microsoft.com/office/drawing/2014/main" id="{BBEF59C2-B94A-4812-8C2C-C6115B88419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4" name="눈물 방울 108">
                <a:extLst>
                  <a:ext uri="{FF2B5EF4-FFF2-40B4-BE49-F238E27FC236}">
                    <a16:creationId xmlns="" xmlns:a16="http://schemas.microsoft.com/office/drawing/2014/main" id="{AF516858-6A7F-4421-8296-059853EC7D8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rgbClr val="FFC000"/>
                  </a:solidFill>
                </a:endParaRPr>
              </a:p>
            </p:txBody>
          </p:sp>
          <p:sp>
            <p:nvSpPr>
              <p:cNvPr id="35" name="타원 109">
                <a:extLst>
                  <a:ext uri="{FF2B5EF4-FFF2-40B4-BE49-F238E27FC236}">
                    <a16:creationId xmlns="" xmlns:a16="http://schemas.microsoft.com/office/drawing/2014/main" id="{E454487B-95BC-487A-BB20-8B0ACC06B9D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BD09312-4DD8-42B3-9060-6968E3757C27}"/>
                </a:ext>
              </a:extLst>
            </p:cNvPr>
            <p:cNvSpPr txBox="1"/>
            <p:nvPr/>
          </p:nvSpPr>
          <p:spPr>
            <a:xfrm>
              <a:off x="3503672" y="1770603"/>
              <a:ext cx="299919" cy="3520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</a:t>
              </a:r>
              <a:endParaRPr lang="ko-KR" alt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그룹 105">
            <a:extLst>
              <a:ext uri="{FF2B5EF4-FFF2-40B4-BE49-F238E27FC236}">
                <a16:creationId xmlns="" xmlns:a16="http://schemas.microsoft.com/office/drawing/2014/main" id="{01FE3814-F816-44CD-ACEA-8A7340A3D087}"/>
              </a:ext>
            </a:extLst>
          </p:cNvPr>
          <p:cNvGrpSpPr/>
          <p:nvPr/>
        </p:nvGrpSpPr>
        <p:grpSpPr>
          <a:xfrm>
            <a:off x="8235109" y="3447690"/>
            <a:ext cx="715576" cy="700562"/>
            <a:chOff x="3327523" y="1634051"/>
            <a:chExt cx="616404" cy="616404"/>
          </a:xfrm>
        </p:grpSpPr>
        <p:grpSp>
          <p:nvGrpSpPr>
            <p:cNvPr id="37" name="그룹 106">
              <a:extLst>
                <a:ext uri="{FF2B5EF4-FFF2-40B4-BE49-F238E27FC236}">
                  <a16:creationId xmlns="" xmlns:a16="http://schemas.microsoft.com/office/drawing/2014/main" id="{BBEF59C2-B94A-4812-8C2C-C6115B88419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9" name="눈물 방울 108">
                <a:extLst>
                  <a:ext uri="{FF2B5EF4-FFF2-40B4-BE49-F238E27FC236}">
                    <a16:creationId xmlns="" xmlns:a16="http://schemas.microsoft.com/office/drawing/2014/main" id="{AF516858-6A7F-4421-8296-059853EC7D8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40" name="타원 109">
                <a:extLst>
                  <a:ext uri="{FF2B5EF4-FFF2-40B4-BE49-F238E27FC236}">
                    <a16:creationId xmlns="" xmlns:a16="http://schemas.microsoft.com/office/drawing/2014/main" id="{E454487B-95BC-487A-BB20-8B0ACC06B9D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DBD09312-4DD8-42B3-9060-6968E3757C27}"/>
                </a:ext>
              </a:extLst>
            </p:cNvPr>
            <p:cNvSpPr txBox="1"/>
            <p:nvPr/>
          </p:nvSpPr>
          <p:spPr>
            <a:xfrm>
              <a:off x="3418059" y="1770603"/>
              <a:ext cx="471144" cy="3520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</a:t>
              </a:r>
              <a:endParaRPr lang="ko-KR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30946" y="525135"/>
            <a:ext cx="1487132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405" y="195302"/>
            <a:ext cx="1687977" cy="42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9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="" xmlns:a16="http://schemas.microsoft.com/office/drawing/2014/main" id="{4BD02AE4-7319-443C-9225-9FEBD4235DB8}"/>
              </a:ext>
            </a:extLst>
          </p:cNvPr>
          <p:cNvSpPr/>
          <p:nvPr/>
        </p:nvSpPr>
        <p:spPr>
          <a:xfrm>
            <a:off x="3256960" y="1759748"/>
            <a:ext cx="8695554" cy="1197511"/>
          </a:xfrm>
          <a:custGeom>
            <a:avLst/>
            <a:gdLst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0 w 5029530"/>
              <a:gd name="connsiteY3" fmla="*/ 1188719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123093 w 5029530"/>
              <a:gd name="connsiteY3" fmla="*/ 1179926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1">
                <a:moveTo>
                  <a:pt x="0" y="0"/>
                </a:moveTo>
                <a:lnTo>
                  <a:pt x="5029530" y="0"/>
                </a:lnTo>
                <a:lnTo>
                  <a:pt x="5029530" y="1188719"/>
                </a:lnTo>
                <a:lnTo>
                  <a:pt x="131885" y="1197511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6">
            <a:extLst>
              <a:ext uri="{FF2B5EF4-FFF2-40B4-BE49-F238E27FC236}">
                <a16:creationId xmlns="" xmlns:a16="http://schemas.microsoft.com/office/drawing/2014/main" id="{8F4B88F6-461E-4A5A-A66F-C29ED1C64BDD}"/>
              </a:ext>
            </a:extLst>
          </p:cNvPr>
          <p:cNvSpPr/>
          <p:nvPr/>
        </p:nvSpPr>
        <p:spPr>
          <a:xfrm>
            <a:off x="3256960" y="4602992"/>
            <a:ext cx="8695554" cy="1197513"/>
          </a:xfrm>
          <a:custGeom>
            <a:avLst/>
            <a:gdLst>
              <a:gd name="connsiteX0" fmla="*/ 0 w 5029530"/>
              <a:gd name="connsiteY0" fmla="*/ 0 h 1188720"/>
              <a:gd name="connsiteX1" fmla="*/ 5029530 w 5029530"/>
              <a:gd name="connsiteY1" fmla="*/ 0 h 1188720"/>
              <a:gd name="connsiteX2" fmla="*/ 5029530 w 5029530"/>
              <a:gd name="connsiteY2" fmla="*/ 1188720 h 1188720"/>
              <a:gd name="connsiteX3" fmla="*/ 0 w 5029530"/>
              <a:gd name="connsiteY3" fmla="*/ 1188720 h 1188720"/>
              <a:gd name="connsiteX4" fmla="*/ 0 w 5029530"/>
              <a:gd name="connsiteY4" fmla="*/ 0 h 1188720"/>
              <a:gd name="connsiteX0" fmla="*/ 131884 w 5029530"/>
              <a:gd name="connsiteY0" fmla="*/ 0 h 1197513"/>
              <a:gd name="connsiteX1" fmla="*/ 5029530 w 5029530"/>
              <a:gd name="connsiteY1" fmla="*/ 8793 h 1197513"/>
              <a:gd name="connsiteX2" fmla="*/ 5029530 w 5029530"/>
              <a:gd name="connsiteY2" fmla="*/ 1197513 h 1197513"/>
              <a:gd name="connsiteX3" fmla="*/ 0 w 5029530"/>
              <a:gd name="connsiteY3" fmla="*/ 1197513 h 1197513"/>
              <a:gd name="connsiteX4" fmla="*/ 131884 w 5029530"/>
              <a:gd name="connsiteY4" fmla="*/ 0 h 11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3">
                <a:moveTo>
                  <a:pt x="131884" y="0"/>
                </a:moveTo>
                <a:lnTo>
                  <a:pt x="5029530" y="8793"/>
                </a:lnTo>
                <a:lnTo>
                  <a:pt x="5029530" y="1197513"/>
                </a:lnTo>
                <a:lnTo>
                  <a:pt x="0" y="1197513"/>
                </a:lnTo>
                <a:lnTo>
                  <a:pt x="131884" y="0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4DDAF67-5639-464B-BE95-F3075CB9E071}"/>
              </a:ext>
            </a:extLst>
          </p:cNvPr>
          <p:cNvGrpSpPr/>
          <p:nvPr/>
        </p:nvGrpSpPr>
        <p:grpSpPr>
          <a:xfrm>
            <a:off x="-610264" y="1344118"/>
            <a:ext cx="4859215" cy="4859216"/>
            <a:chOff x="7071794" y="2076295"/>
            <a:chExt cx="3953917" cy="3953917"/>
          </a:xfrm>
        </p:grpSpPr>
        <p:sp>
          <p:nvSpPr>
            <p:cNvPr id="6" name="Block Arc 5">
              <a:extLst>
                <a:ext uri="{FF2B5EF4-FFF2-40B4-BE49-F238E27FC236}">
                  <a16:creationId xmlns="" xmlns:a16="http://schemas.microsoft.com/office/drawing/2014/main" id="{BEC4BEFA-2C22-4A5D-BE83-7AD15283A811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8257751"/>
                <a:gd name="adj2" fmla="val 20385997"/>
                <a:gd name="adj3" fmla="val 1555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="" xmlns:a16="http://schemas.microsoft.com/office/drawing/2014/main" id="{561C4816-C2D5-439C-935F-E21556D64C41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20558746"/>
                <a:gd name="adj2" fmla="val 1045932"/>
                <a:gd name="adj3" fmla="val 1539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="" xmlns:a16="http://schemas.microsoft.com/office/drawing/2014/main" id="{65433FAE-097F-4E2E-BDF2-F15B99AEDBE3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222556"/>
                <a:gd name="adj2" fmla="val 3386058"/>
                <a:gd name="adj3" fmla="val 1543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EDC58E9E-22A3-423B-9944-F62555289925}"/>
              </a:ext>
            </a:extLst>
          </p:cNvPr>
          <p:cNvSpPr/>
          <p:nvPr/>
        </p:nvSpPr>
        <p:spPr>
          <a:xfrm rot="13500000">
            <a:off x="2769284" y="2577367"/>
            <a:ext cx="116839" cy="10972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4E2E33D9-B624-4EA1-8FDC-48E14024860A}"/>
              </a:ext>
            </a:extLst>
          </p:cNvPr>
          <p:cNvSpPr/>
          <p:nvPr/>
        </p:nvSpPr>
        <p:spPr>
          <a:xfrm rot="16200000">
            <a:off x="2913727" y="3097257"/>
            <a:ext cx="116839" cy="137160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7DD75C70-454E-4690-B03A-49B093BEA9F0}"/>
              </a:ext>
            </a:extLst>
          </p:cNvPr>
          <p:cNvSpPr/>
          <p:nvPr/>
        </p:nvSpPr>
        <p:spPr>
          <a:xfrm rot="18600000">
            <a:off x="2756192" y="3943626"/>
            <a:ext cx="116839" cy="109728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75DF3D-15E4-4FAE-93C5-2CBF86D28BBF}"/>
              </a:ext>
            </a:extLst>
          </p:cNvPr>
          <p:cNvSpPr/>
          <p:nvPr/>
        </p:nvSpPr>
        <p:spPr>
          <a:xfrm>
            <a:off x="4203596" y="3045520"/>
            <a:ext cx="7748917" cy="146304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517A8C0-804E-4625-BBCD-FE866683EB10}"/>
              </a:ext>
            </a:extLst>
          </p:cNvPr>
          <p:cNvGrpSpPr/>
          <p:nvPr/>
        </p:nvGrpSpPr>
        <p:grpSpPr>
          <a:xfrm>
            <a:off x="835613" y="3041398"/>
            <a:ext cx="1440000" cy="1454400"/>
            <a:chOff x="3860031" y="4628834"/>
            <a:chExt cx="1440000" cy="1454400"/>
          </a:xfrm>
          <a:solidFill>
            <a:schemeClr val="bg2">
              <a:lumMod val="50000"/>
            </a:schemeClr>
          </a:solidFill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71BB7110-E32A-499E-863E-ACE6C84E6ADD}"/>
                </a:ext>
              </a:extLst>
            </p:cNvPr>
            <p:cNvSpPr/>
            <p:nvPr/>
          </p:nvSpPr>
          <p:spPr>
            <a:xfrm>
              <a:off x="3860031" y="4628834"/>
              <a:ext cx="1440000" cy="145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09F80985-1C85-447A-A571-3C3F83950163}"/>
                </a:ext>
              </a:extLst>
            </p:cNvPr>
            <p:cNvSpPr/>
            <p:nvPr/>
          </p:nvSpPr>
          <p:spPr>
            <a:xfrm>
              <a:off x="3932031" y="4700834"/>
              <a:ext cx="1296000" cy="129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2E7DC2C-09B4-443D-B836-DB645009DF70}"/>
              </a:ext>
            </a:extLst>
          </p:cNvPr>
          <p:cNvGrpSpPr/>
          <p:nvPr/>
        </p:nvGrpSpPr>
        <p:grpSpPr>
          <a:xfrm>
            <a:off x="907612" y="3247584"/>
            <a:ext cx="1367999" cy="738664"/>
            <a:chOff x="3220701" y="1694029"/>
            <a:chExt cx="1527159" cy="73866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6D12B85-729A-4F01-98AB-D1EE091ECDF7}"/>
                </a:ext>
              </a:extLst>
            </p:cNvPr>
            <p:cNvSpPr txBox="1"/>
            <p:nvPr/>
          </p:nvSpPr>
          <p:spPr>
            <a:xfrm>
              <a:off x="3220701" y="1694029"/>
              <a:ext cx="15271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Grupe obveznika izvještavanja</a:t>
              </a:r>
              <a:endParaRPr lang="bs-Latn-BA" altLang="ko-KR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B4A4BCB-8EEC-4C79-BECE-AF61E3B3E795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s-Latn-BA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3955894" y="2124276"/>
            <a:ext cx="7996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spcBef>
                <a:spcPct val="20000"/>
              </a:spcBef>
            </a:pP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 koji se bave bilo kojom aktivnošću </a:t>
            </a:r>
            <a:r>
              <a:rPr lang="bs-Latn-B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upravljanja </a:t>
            </a:r>
            <a:r>
              <a:rPr lang="bs-Latn-B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otpadom</a:t>
            </a: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1588906-E9EF-44CB-8CA8-95CC453BE941}"/>
              </a:ext>
            </a:extLst>
          </p:cNvPr>
          <p:cNvSpPr txBox="1"/>
          <p:nvPr/>
        </p:nvSpPr>
        <p:spPr>
          <a:xfrm>
            <a:off x="4328397" y="3386969"/>
            <a:ext cx="7996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spcBef>
                <a:spcPct val="20000"/>
              </a:spcBef>
              <a:tabLst>
                <a:tab pos="573088" algn="l"/>
              </a:tabLst>
              <a:defRPr/>
            </a:pPr>
            <a:r>
              <a:rPr lang="bs-Latn-BA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Subjekti koji  </a:t>
            </a:r>
            <a:r>
              <a:rPr lang="bs-Latn-BA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 rezultat svog proizvodnog procesa imaju određene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s-Latn-BA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vrste otpada </a:t>
            </a:r>
            <a:r>
              <a:rPr lang="bs-Latn-BA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i/ili nusproizvoda koji se ne mogu dalje iskoristiti</a:t>
            </a:r>
            <a:endParaRPr lang="bs-Latn-B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809A605-6379-4DD0-BF2A-4783009F74A3}"/>
              </a:ext>
            </a:extLst>
          </p:cNvPr>
          <p:cNvSpPr txBox="1"/>
          <p:nvPr/>
        </p:nvSpPr>
        <p:spPr>
          <a:xfrm>
            <a:off x="440871" y="741064"/>
            <a:ext cx="11636334" cy="4770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sz="25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Grupe obveznik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bs-Latn-BA" sz="25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izvještavanja u Informacioni sistem upravljanja otpadom?</a:t>
            </a:r>
            <a:endParaRPr lang="bs-Latn-BA" altLang="ko-KR" sz="2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3869733" y="4847805"/>
            <a:ext cx="891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 koji </a:t>
            </a:r>
            <a:r>
              <a:rPr lang="bs-Latn-B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bave uvozom, proizvodnjom, distribucijom i </a:t>
            </a:r>
            <a:r>
              <a:rPr lang="bs-Latn-B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plasmanom </a:t>
            </a:r>
            <a:r>
              <a:rPr lang="bs-Latn-B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proizvoda </a:t>
            </a: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poslije upotrebe postaju </a:t>
            </a:r>
            <a:r>
              <a:rPr lang="bs-Latn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posebne </a:t>
            </a: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kategorije </a:t>
            </a:r>
            <a:r>
              <a:rPr lang="bs-Latn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otpada</a:t>
            </a: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56960" y="2335473"/>
            <a:ext cx="41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42736" y="3491601"/>
            <a:ext cx="60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95432" y="4740083"/>
            <a:ext cx="85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009" y="153037"/>
            <a:ext cx="1914505" cy="4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5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9728" y="829330"/>
            <a:ext cx="11272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sz="2000" b="1" dirty="0" smtClean="0">
                <a:latin typeface="Times New Roman" pitchFamily="18" charset="0"/>
                <a:cs typeface="Times New Roman" pitchFamily="18" charset="0"/>
              </a:rPr>
              <a:t>U prvu grupu obveznika izvještavanja </a:t>
            </a:r>
            <a:r>
              <a:rPr lang="bs-Latn-BA" altLang="sr-Latn-RS" sz="2000" dirty="0" smtClean="0">
                <a:latin typeface="Times New Roman" pitchFamily="18" charset="0"/>
                <a:cs typeface="Times New Roman" pitchFamily="18" charset="0"/>
              </a:rPr>
              <a:t>spadaju su svi privredni subjekti </a:t>
            </a:r>
            <a:r>
              <a:rPr lang="bs-Latn-BA" altLang="sr-Latn-RS" sz="2000" b="1" dirty="0" smtClean="0">
                <a:latin typeface="Times New Roman" pitchFamily="18" charset="0"/>
                <a:cs typeface="Times New Roman" pitchFamily="18" charset="0"/>
              </a:rPr>
              <a:t>čija je osnovna djelatnost vezana za bilo koju aktivnosti upravljanja otpadom </a:t>
            </a:r>
            <a:r>
              <a:rPr lang="bs-Latn-BA" altLang="sr-Latn-RS" sz="2000" dirty="0" smtClean="0">
                <a:latin typeface="Times New Roman" pitchFamily="18" charset="0"/>
                <a:cs typeface="Times New Roman" pitchFamily="18" charset="0"/>
              </a:rPr>
              <a:t>na teritoriji Federacije BiH.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459331" y="393279"/>
            <a:ext cx="1180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spcBef>
                <a:spcPct val="20000"/>
              </a:spcBef>
            </a:pPr>
            <a:r>
              <a:rPr 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GRUPA OBVEZNIKA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s-Latn-B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Subjekti </a:t>
            </a:r>
            <a:r>
              <a:rPr lang="bs-Latn-B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se bave bilo kojom aktivnošću upravljanja </a:t>
            </a:r>
            <a:r>
              <a:rPr lang="bs-Latn-B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otpadom</a:t>
            </a:r>
            <a:endParaRPr lang="bs-Latn-B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175" y="1566638"/>
            <a:ext cx="11642269" cy="443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Javna komunalna preduzeća,</a:t>
            </a: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Privatna komunalna preduzeća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bs-Latn-BA" altLang="sr-Latn-RS" sz="17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Subjekti koji </a:t>
            </a: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upravljaju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deponijama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bs-Latn-BA" altLang="sr-Latn-RS" sz="17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Sakupljači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Latn-BA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otpada i </a:t>
            </a:r>
            <a:r>
              <a:rPr lang="bs-Latn-BA" altLang="sr-Latn-RS" sz="1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prevoznici </a:t>
            </a:r>
            <a:r>
              <a:rPr lang="bs-Latn-BA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otpada</a:t>
            </a:r>
            <a:r>
              <a:rPr lang="en-US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bs-Latn-BA" altLang="sr-Latn-RS" sz="17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Obrađivači </a:t>
            </a: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/recikleri 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otpada,</a:t>
            </a:r>
            <a:endParaRPr lang="en-US" altLang="sr-Latn-RS" sz="17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Oper</a:t>
            </a:r>
            <a:r>
              <a:rPr lang="en-US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tori (subjekti koji </a:t>
            </a: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upravljaju pogonima za obradu otpada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endParaRPr lang="en-US" altLang="sr-Latn-RS" sz="17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Subjekti koji se bave </a:t>
            </a: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ponovnim iskorištenjem otpada 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ili njegovih dijelova,</a:t>
            </a:r>
            <a:endParaRPr lang="en-US" altLang="sr-Latn-RS" sz="17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Subjekti koji se bave </a:t>
            </a: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proizvodnjom energenta iz otpada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en-US" altLang="sr-Latn-RS" sz="17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Subjekti koji koriste </a:t>
            </a: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otpad kao energent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en-US" altLang="sr-Latn-RS" sz="17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Subjekti koji se bave </a:t>
            </a: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uvozom ili izvozom otpada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Operateri sistema 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 upravljanje ambalažnim otpadom i otpadom od </a:t>
            </a:r>
            <a:r>
              <a:rPr lang="bs-Latn-BA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električnih 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elektronskih proizvoda,</a:t>
            </a: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Subjekti koji upravljaju i vode </a:t>
            </a: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reciklažna dvorišta i zelene otoke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Subjekti koj se </a:t>
            </a:r>
            <a:r>
              <a:rPr lang="bs-Latn-BA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bave </a:t>
            </a:r>
            <a:r>
              <a:rPr lang="bs-Latn-BA" altLang="sr-Latn-RS" sz="1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popravkom </a:t>
            </a:r>
            <a:r>
              <a:rPr lang="en-US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bs-Latn-BA" altLang="sr-Latn-RS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ponovnim iskorištenjem pojedinih vrsta otpadnih proizvoda 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(npr. polovni </a:t>
            </a:r>
            <a:r>
              <a:rPr lang="en-US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EE</a:t>
            </a:r>
            <a:r>
              <a:rPr lang="bs-Latn-BA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proizvodi</a:t>
            </a:r>
            <a:r>
              <a:rPr lang="bs-Latn-BA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bs-Latn-BA" altLang="sr-Latn-RS" sz="17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7338" lvl="0" indent="-287338" algn="just" defTabSz="914400" latinLnBrk="1">
              <a:spcBef>
                <a:spcPct val="20000"/>
              </a:spcBef>
              <a:buFont typeface="Wingdings" pitchFamily="2" charset="2"/>
              <a:buChar char=""/>
              <a:defRPr/>
            </a:pPr>
            <a:r>
              <a:rPr lang="en-US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bs-Latn-BA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drugi subjekti koji se bave bilo kojom aktivnošću </a:t>
            </a:r>
            <a:r>
              <a:rPr lang="bs-Latn-BA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upravljanja </a:t>
            </a:r>
            <a:r>
              <a:rPr lang="bs-Latn-BA" altLang="sr-Latn-R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otpadom koja nije prethodno </a:t>
            </a:r>
            <a:r>
              <a:rPr lang="bs-Latn-BA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navedena</a:t>
            </a:r>
            <a:r>
              <a:rPr lang="en-US" altLang="sr-Latn-RS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bs-Latn-BA" altLang="sr-Latn-RS" sz="17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884" y="6074007"/>
            <a:ext cx="11642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i="1" dirty="0">
                <a:latin typeface="Times New Roman" pitchFamily="18" charset="0"/>
                <a:cs typeface="Times New Roman" pitchFamily="18" charset="0"/>
              </a:rPr>
              <a:t> U ovu grupu spadaju i svi privredni subjekti kojima korištenje otpada nije primarna djelatnost, ali imaju u sklopu svoje djelatnosti iskorištenje svog ili tuđeg otpada.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2" y="121489"/>
            <a:ext cx="1524490" cy="3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0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775" y="469782"/>
            <a:ext cx="907055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sz="2000" b="1" u="sng" dirty="0">
                <a:latin typeface="Times New Roman" pitchFamily="18" charset="0"/>
                <a:cs typeface="Times New Roman" pitchFamily="18" charset="0"/>
              </a:rPr>
              <a:t>Aktivnosti koje </a:t>
            </a:r>
            <a:r>
              <a:rPr lang="bs-Latn-BA" altLang="sr-Latn-RS" sz="2000" u="sng" dirty="0">
                <a:latin typeface="Times New Roman" pitchFamily="18" charset="0"/>
                <a:cs typeface="Times New Roman" pitchFamily="18" charset="0"/>
              </a:rPr>
              <a:t>su predmet izvještavanja </a:t>
            </a:r>
            <a:r>
              <a:rPr lang="bs-Latn-BA" altLang="sr-Latn-R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s-Latn-BA" altLang="sr-Latn-RS" sz="2000" i="1" dirty="0">
                <a:latin typeface="Times New Roman" pitchFamily="18" charset="0"/>
                <a:cs typeface="Times New Roman" pitchFamily="18" charset="0"/>
              </a:rPr>
              <a:t>ali nisu ograničene samo na navedeno</a:t>
            </a:r>
            <a:r>
              <a:rPr lang="bs-Latn-BA" altLang="sr-Latn-R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s-Latn-BA" altLang="sr-Latn-RS" sz="2000" dirty="0" smtClean="0">
                <a:latin typeface="Times New Roman" pitchFamily="18" charset="0"/>
                <a:cs typeface="Times New Roman" pitchFamily="18" charset="0"/>
              </a:rPr>
              <a:t> su:</a:t>
            </a:r>
            <a:endParaRPr lang="en-US" alt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sr-Latn-RS" sz="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Sakupljanje,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Transport,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Obrada </a:t>
            </a:r>
            <a:r>
              <a:rPr lang="bs-Latn-BA" altLang="sr-Latn-RS" dirty="0" smtClean="0">
                <a:latin typeface="Times New Roman" pitchFamily="18" charset="0"/>
                <a:cs typeface="Times New Roman" pitchFamily="18" charset="0"/>
              </a:rPr>
              <a:t>(djelomična i potpuna)</a:t>
            </a: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Reciklaža,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Ponovno upotreba,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Izvoz i uvoz otpada,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Deponovanje,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Prerada otpada u energent,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Korištenje otpada kao energenta,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i druge aktivnosti upravljanja otpadom koje nisu navedene</a:t>
            </a:r>
            <a:endParaRPr lang="bs-Latn-BA" alt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Rezultat slika za komunalna preduzeÄ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b="8202"/>
          <a:stretch>
            <a:fillRect/>
          </a:stretch>
        </p:blipFill>
        <p:spPr bwMode="auto">
          <a:xfrm>
            <a:off x="7077772" y="1843213"/>
            <a:ext cx="2382491" cy="158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Sakupljanje I Razdvajanje Ambalažnog Otpada | SAVECO d.o.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29" y="3551461"/>
            <a:ext cx="2413303" cy="15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Seminar: Tretman/obrada otpada bez odlaganja/deponija - Akta.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26" y="1843213"/>
            <a:ext cx="2413303" cy="156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Recikliranje otpada: metode i suvremene tehnologije - Popravak stana  vlastitim rukama, izgradnja, dizaj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78" y="3551462"/>
            <a:ext cx="2382888" cy="15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Očistili smetlište pa ga pretvorili u reciklažno dvorište za preradu  građevinskog otp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/>
        </p:blipFill>
        <p:spPr bwMode="auto">
          <a:xfrm>
            <a:off x="9560029" y="5210735"/>
            <a:ext cx="2413303" cy="14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1" descr="4 koraka recikliranja – savjeti za lakše odvajanje otpada | Korisni savjeti  - Kreni zdravo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88" y="1843213"/>
            <a:ext cx="2268759" cy="156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72" y="5210735"/>
            <a:ext cx="2382494" cy="149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" b="10568"/>
          <a:stretch/>
        </p:blipFill>
        <p:spPr bwMode="auto">
          <a:xfrm>
            <a:off x="9684258" y="617537"/>
            <a:ext cx="2289071" cy="109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30" y="3778545"/>
            <a:ext cx="2007192" cy="131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9" descr="Како се граде депоније и какве оне могу бити? | EkoBlo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b="10034"/>
          <a:stretch/>
        </p:blipFill>
        <p:spPr bwMode="auto">
          <a:xfrm>
            <a:off x="5079398" y="3778545"/>
            <a:ext cx="1932592" cy="131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/>
          <a:stretch/>
        </p:blipFill>
        <p:spPr bwMode="auto">
          <a:xfrm>
            <a:off x="717511" y="3792575"/>
            <a:ext cx="2152198" cy="12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3" descr="Spectra-media - Reciklaža-oporaba elektrootpada"/>
          <p:cNvSpPr>
            <a:spLocks noChangeAspect="1" noChangeArrowheads="1"/>
          </p:cNvSpPr>
          <p:nvPr/>
        </p:nvSpPr>
        <p:spPr bwMode="auto">
          <a:xfrm>
            <a:off x="3668126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30" y="5210735"/>
            <a:ext cx="4042660" cy="149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/>
          <a:stretch/>
        </p:blipFill>
        <p:spPr bwMode="auto">
          <a:xfrm>
            <a:off x="702091" y="5210735"/>
            <a:ext cx="2167618" cy="13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612775" y="38895"/>
            <a:ext cx="3639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spcBef>
                <a:spcPct val="20000"/>
              </a:spcBef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GRUPA OBVEZNIKA </a:t>
            </a:r>
            <a:endParaRPr lang="bs-Latn-B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445" y="195301"/>
            <a:ext cx="1601938" cy="4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8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618176" y="406179"/>
            <a:ext cx="1123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latinLnBrk="1">
              <a:spcBef>
                <a:spcPct val="20000"/>
              </a:spcBef>
            </a:pPr>
            <a:r>
              <a:rPr 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GRUPA OBVEZNIKA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s-Latn-B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 koji  </a:t>
            </a:r>
            <a:r>
              <a:rPr lang="bs-Latn-BA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rezultat svog proizvodnog procesa 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bs-Latn-BA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određene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vrste </a:t>
            </a:r>
            <a:r>
              <a:rPr lang="bs-Latn-BA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otpada </a:t>
            </a:r>
            <a:r>
              <a:rPr lang="bs-Latn-B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i/ili nusproizvoda koji se ne mogu dalje </a:t>
            </a:r>
            <a:r>
              <a:rPr lang="bs-Latn-B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iskoristiti</a:t>
            </a:r>
            <a:endParaRPr lang="bs-Latn-B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375" y="1341095"/>
            <a:ext cx="11122923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sr-Latn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altLang="sr-Latn-RS" sz="2000" dirty="0">
                <a:latin typeface="Times New Roman" pitchFamily="18" charset="0"/>
                <a:cs typeface="Times New Roman" pitchFamily="18" charset="0"/>
              </a:rPr>
              <a:t>Obveznici izvještavanja </a:t>
            </a:r>
            <a:r>
              <a:rPr lang="bs-Latn-BA" altLang="sr-Latn-RS" sz="2000" dirty="0" smtClean="0">
                <a:latin typeface="Times New Roman" pitchFamily="18" charset="0"/>
                <a:cs typeface="Times New Roman" pitchFamily="18" charset="0"/>
              </a:rPr>
              <a:t>u Informacioni sistem upravljanja otpadom su </a:t>
            </a:r>
            <a:r>
              <a:rPr lang="bs-Latn-BA" altLang="sr-Latn-RS" sz="2000" b="1" dirty="0" smtClean="0">
                <a:latin typeface="Times New Roman" pitchFamily="18" charset="0"/>
                <a:cs typeface="Times New Roman" pitchFamily="18" charset="0"/>
              </a:rPr>
              <a:t>svi privredni subjekti </a:t>
            </a:r>
            <a:r>
              <a:rPr lang="bs-Latn-BA" altLang="sr-Latn-RS" sz="2000" dirty="0">
                <a:latin typeface="Times New Roman" pitchFamily="18" charset="0"/>
                <a:cs typeface="Times New Roman" pitchFamily="18" charset="0"/>
              </a:rPr>
              <a:t>registrovani na teritoriji Federacije BiH</a:t>
            </a:r>
            <a:r>
              <a:rPr lang="bs-Latn-BA" altLang="sr-Latn-RS" sz="2000" b="1" dirty="0">
                <a:latin typeface="Times New Roman" pitchFamily="18" charset="0"/>
                <a:cs typeface="Times New Roman" pitchFamily="18" charset="0"/>
              </a:rPr>
              <a:t> čija djelatnost za rezultat ima produkciju otpada</a:t>
            </a:r>
            <a:r>
              <a:rPr lang="bs-Latn-BA" altLang="sr-Latn-RS" sz="2000" dirty="0">
                <a:latin typeface="Times New Roman" pitchFamily="18" charset="0"/>
                <a:cs typeface="Times New Roman" pitchFamily="18" charset="0"/>
              </a:rPr>
              <a:t> ili kao rezultat proizvodnog procesa postoji nusproizvod koji se ne može iskoristiti i koji postaje otpad, </a:t>
            </a:r>
            <a:r>
              <a:rPr lang="en-US" altLang="sr-Latn-R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s-Latn-BA" altLang="sr-Latn-RS" sz="2000" dirty="0" smtClean="0">
                <a:latin typeface="Times New Roman" pitchFamily="18" charset="0"/>
                <a:cs typeface="Times New Roman" pitchFamily="18" charset="0"/>
              </a:rPr>
              <a:t>koji </a:t>
            </a:r>
            <a:r>
              <a:rPr lang="bs-Latn-BA" altLang="sr-Latn-RS" sz="2000" dirty="0">
                <a:latin typeface="Times New Roman" pitchFamily="18" charset="0"/>
                <a:cs typeface="Times New Roman" pitchFamily="18" charset="0"/>
              </a:rPr>
              <a:t>u u toku godine dana generiraju više od 5.000 kg neopasnog otpada i 50 kg opasnog otpada.</a:t>
            </a:r>
            <a:r>
              <a:rPr lang="en-US" altLang="sr-Latn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sr-Latn-R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(</a:t>
            </a:r>
            <a:r>
              <a:rPr lang="bs-Latn-BA" altLang="sr-Latn-RS" sz="2000" i="1" dirty="0">
                <a:latin typeface="Times New Roman" pitchFamily="18" charset="0"/>
                <a:cs typeface="Times New Roman" pitchFamily="18" charset="0"/>
              </a:rPr>
              <a:t>Izvještaj o količinama otpada iz proizvodnog procesa treba da sadrži i podatke o komunalnom otpadu privrednog subjekta.</a:t>
            </a:r>
            <a:r>
              <a:rPr lang="en-US" altLang="sr-Latn-RS" sz="20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Rezultat slika za prehrambena industr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9" r="5579"/>
          <a:stretch>
            <a:fillRect/>
          </a:stretch>
        </p:blipFill>
        <p:spPr bwMode="auto">
          <a:xfrm>
            <a:off x="3356203" y="5401878"/>
            <a:ext cx="1726120" cy="13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2" b="401"/>
          <a:stretch>
            <a:fillRect/>
          </a:stretch>
        </p:blipFill>
        <p:spPr bwMode="auto">
          <a:xfrm>
            <a:off x="5213736" y="5417335"/>
            <a:ext cx="2196705" cy="135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okolac: Otvorena farma muznih krava | Agrosavj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6"/>
          <a:stretch/>
        </p:blipFill>
        <p:spPr bwMode="auto">
          <a:xfrm>
            <a:off x="206600" y="5390647"/>
            <a:ext cx="2946033" cy="136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67" y="3728626"/>
            <a:ext cx="2251992" cy="14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68" y="3728626"/>
            <a:ext cx="2609325" cy="14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rvatska kao i EU pogoduje velikima, hoće li se to promijeniti? / Agrobiz.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49" y="5401878"/>
            <a:ext cx="1949892" cy="13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78" y="5390647"/>
            <a:ext cx="2378416" cy="137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0" y="3740149"/>
            <a:ext cx="2255127" cy="148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Njemačke bolnice se bore za preživljavanje | TEME | DW | 13.04.20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80" y="3730084"/>
            <a:ext cx="2685065" cy="150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r="16712"/>
          <a:stretch/>
        </p:blipFill>
        <p:spPr bwMode="auto">
          <a:xfrm>
            <a:off x="10510042" y="3728626"/>
            <a:ext cx="1596966" cy="151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5" y="149258"/>
            <a:ext cx="1578438" cy="39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9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4" b="30309"/>
          <a:stretch/>
        </p:blipFill>
        <p:spPr bwMode="auto">
          <a:xfrm>
            <a:off x="10729141" y="3103744"/>
            <a:ext cx="1312642" cy="7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20855" r="8181" b="12397"/>
          <a:stretch/>
        </p:blipFill>
        <p:spPr bwMode="auto">
          <a:xfrm>
            <a:off x="9967610" y="3942852"/>
            <a:ext cx="1697258" cy="87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ezultat slika za proizvodi u ambalaÅ¾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14801" r="8717"/>
          <a:stretch>
            <a:fillRect/>
          </a:stretch>
        </p:blipFill>
        <p:spPr bwMode="auto">
          <a:xfrm>
            <a:off x="5802166" y="3969381"/>
            <a:ext cx="1347509" cy="8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299545" y="425478"/>
            <a:ext cx="117137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GRUPA OBVEZNIKA  - </a:t>
            </a:r>
            <a:r>
              <a:rPr lang="bs-Latn-B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Subjekti </a:t>
            </a:r>
            <a:r>
              <a:rPr lang="bs-Latn-B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bs-Latn-BA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bave uvozom, proizvodnjom, </a:t>
            </a:r>
            <a:r>
              <a:rPr lang="bs-Latn-BA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distribucijom</a:t>
            </a:r>
            <a:r>
              <a:rPr 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plasmanom proizvoda</a:t>
            </a:r>
            <a:r>
              <a:rPr 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bs-Latn-BA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poslije upotrebe postaju posebne </a:t>
            </a:r>
            <a:r>
              <a:rPr lang="bs-Latn-BA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kategorije otpada</a:t>
            </a:r>
            <a:endParaRPr lang="bs-Latn-B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791" y="1225697"/>
            <a:ext cx="10815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treći grupu obveznika izvještavanja</a:t>
            </a:r>
            <a:r>
              <a:rPr lang="bs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spadaju svi privredni subjekti koji vrše uvoz, proizvodnju i distribuciju proizvoda koji poslije upotrebe postaju posebne kategorije otpada na tržište BiH te plasman proizvoda na tržište Federacije BiH. U obveznike ove grupe izvještavanja spadaju svi privredni subjekti bez obzira gdje su registrovani u BiH, ukoliko vrše plasman proizvoda na tržište Federacije BiH.</a:t>
            </a: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51791" y="2587237"/>
            <a:ext cx="11966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bs-Latn-BA" altLang="en-US" sz="1950" b="1" u="sng" dirty="0" smtClean="0">
                <a:latin typeface="Times New Roman" pitchFamily="18" charset="0"/>
                <a:cs typeface="Times New Roman" pitchFamily="18" charset="0"/>
              </a:rPr>
              <a:t>Proizvodi koji poslije upotrebe postaju posebne kategorije otpada</a:t>
            </a:r>
            <a:r>
              <a:rPr lang="en-US" alt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5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bs-Latn-BA" altLang="en-US" sz="1950" dirty="0" smtClean="0">
                <a:latin typeface="Times New Roman" pitchFamily="18" charset="0"/>
                <a:cs typeface="Times New Roman" pitchFamily="18" charset="0"/>
              </a:rPr>
              <a:t>za koje je potrebno dostaviti izvještaje su: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51791" y="3078338"/>
            <a:ext cx="4439627" cy="26037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Tx/>
              <a:buAutoNum type="arabicParenR"/>
            </a:pPr>
            <a:r>
              <a:rPr lang="bs-Latn-BA" altLang="en-US" sz="1800" b="1" dirty="0" smtClean="0">
                <a:latin typeface="Times New Roman" pitchFamily="18" charset="0"/>
                <a:cs typeface="Times New Roman" pitchFamily="18" charset="0"/>
              </a:rPr>
              <a:t>Ambalaža u koju su upakovani proizvodi</a:t>
            </a:r>
            <a:r>
              <a:rPr lang="bs-Latn-BA" altLang="en-US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s-Latn-BA" altLang="en-US" sz="1800" b="1" i="1" dirty="0" smtClean="0">
                <a:latin typeface="Times New Roman" pitchFamily="18" charset="0"/>
                <a:cs typeface="Times New Roman" pitchFamily="18" charset="0"/>
              </a:rPr>
              <a:t> važi za sve subjekte prepoznate Pravilnikom o upravljanju ambalažom i ambalažnim otpadom bez obzira da li su u sistem uključeni putem operatera sistema ili Fonda</a:t>
            </a:r>
            <a:endParaRPr lang="bs-Latn-BA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en-US" altLang="en-US" sz="15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en-US" altLang="en-US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Rezultat slika za palete i gaj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9097" r="10448" b="11247"/>
          <a:stretch>
            <a:fillRect/>
          </a:stretch>
        </p:blipFill>
        <p:spPr bwMode="auto">
          <a:xfrm>
            <a:off x="6706255" y="3096996"/>
            <a:ext cx="1051466" cy="83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Rezultat slika za palete i gaj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r="4831" b="13876"/>
          <a:stretch>
            <a:fillRect/>
          </a:stretch>
        </p:blipFill>
        <p:spPr bwMode="auto">
          <a:xfrm>
            <a:off x="7571376" y="3969381"/>
            <a:ext cx="1410760" cy="87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Rezultat slika za elektriÄni i elektronski proizvod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194" y="4978398"/>
            <a:ext cx="18891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Rezultat slika za elektriÄni alat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70" y="5840949"/>
            <a:ext cx="20955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Rezultat slika za IT opre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r="8205"/>
          <a:stretch>
            <a:fillRect/>
          </a:stretch>
        </p:blipFill>
        <p:spPr bwMode="auto">
          <a:xfrm>
            <a:off x="7523670" y="4978398"/>
            <a:ext cx="23622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0" r="6416"/>
          <a:stretch/>
        </p:blipFill>
        <p:spPr bwMode="auto">
          <a:xfrm>
            <a:off x="8276756" y="3097802"/>
            <a:ext cx="1715438" cy="10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973242" y="3027090"/>
            <a:ext cx="934875" cy="103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3"/>
          <p:cNvSpPr txBox="1">
            <a:spLocks/>
          </p:cNvSpPr>
          <p:nvPr/>
        </p:nvSpPr>
        <p:spPr bwMode="auto">
          <a:xfrm>
            <a:off x="551791" y="4942892"/>
            <a:ext cx="6154464" cy="16558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endParaRPr lang="en-US" altLang="en-US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28600">
              <a:buNone/>
            </a:pPr>
            <a:r>
              <a:rPr lang="bs-Latn-BA" altLang="en-US" sz="1800" b="1" dirty="0" smtClean="0">
                <a:latin typeface="Times New Roman" pitchFamily="18" charset="0"/>
                <a:cs typeface="Times New Roman" pitchFamily="18" charset="0"/>
              </a:rPr>
              <a:t>2) Električni i elektronski proizvodi</a:t>
            </a:r>
            <a:r>
              <a:rPr lang="bs-Latn-BA" altLang="en-US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s-Latn-BA" altLang="en-US" sz="1800" b="1" i="1" dirty="0" smtClean="0">
                <a:latin typeface="Times New Roman" pitchFamily="18" charset="0"/>
                <a:cs typeface="Times New Roman" pitchFamily="18" charset="0"/>
              </a:rPr>
              <a:t> važi za sve subjekte prepoznate Pravilnikom o upravljanju otpadom od električnih i elektronskih proizvoda bez obzira da li su u sistem uključeni putem operatera sistema ili Fonda</a:t>
            </a:r>
            <a:endParaRPr lang="bs-Latn-BA" altLang="en-US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en-US" altLang="en-US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5" y="149257"/>
            <a:ext cx="1486097" cy="3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 bwMode="auto">
          <a:xfrm>
            <a:off x="523215" y="916163"/>
            <a:ext cx="7592083" cy="54137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altLang="en-US" sz="1900" b="1" dirty="0" smtClean="0">
                <a:latin typeface="Times New Roman" pitchFamily="18" charset="0"/>
                <a:cs typeface="Times New Roman" pitchFamily="18" charset="0"/>
              </a:rPr>
              <a:t>3) G</a:t>
            </a:r>
            <a:r>
              <a:rPr lang="hr-BA" altLang="en-US" sz="1900" b="1" dirty="0" smtClean="0">
                <a:latin typeface="Times New Roman" pitchFamily="18" charset="0"/>
                <a:cs typeface="Times New Roman" pitchFamily="18" charset="0"/>
              </a:rPr>
              <a:t>ume</a:t>
            </a:r>
            <a:r>
              <a:rPr lang="hr-BA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1900" dirty="0">
                <a:latin typeface="Times New Roman" pitchFamily="18" charset="0"/>
                <a:cs typeface="Times New Roman" pitchFamily="18" charset="0"/>
              </a:rPr>
              <a:t>- su gume od motornih vozila (automobila, autobusa, kamiona, motocikala i dr.), poljoprivrednih i građevinskih mašina, prikolica, letjelica, vučenih mašina, drugih mašina i uređaja i ostali slični proizvoda; </a:t>
            </a:r>
            <a:endParaRPr lang="en-US" alt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en-US" sz="1900" b="1" dirty="0" smtClean="0">
                <a:latin typeface="Times New Roman" pitchFamily="18" charset="0"/>
                <a:cs typeface="Times New Roman" pitchFamily="18" charset="0"/>
              </a:rPr>
              <a:t>4) B</a:t>
            </a:r>
            <a:r>
              <a:rPr lang="hr-BA" altLang="en-US" sz="1900" b="1" dirty="0" smtClean="0">
                <a:latin typeface="Times New Roman" pitchFamily="18" charset="0"/>
                <a:cs typeface="Times New Roman" pitchFamily="18" charset="0"/>
              </a:rPr>
              <a:t>aterija </a:t>
            </a:r>
            <a:r>
              <a:rPr lang="hr-BA" altLang="en-US" sz="1900" b="1" dirty="0">
                <a:latin typeface="Times New Roman" pitchFamily="18" charset="0"/>
                <a:cs typeface="Times New Roman" pitchFamily="18" charset="0"/>
              </a:rPr>
              <a:t>ili akumulator</a:t>
            </a:r>
            <a:r>
              <a:rPr lang="hr-BA" altLang="en-US" sz="1900" dirty="0">
                <a:latin typeface="Times New Roman" pitchFamily="18" charset="0"/>
                <a:cs typeface="Times New Roman" pitchFamily="18" charset="0"/>
              </a:rPr>
              <a:t> - je svaki izvor </a:t>
            </a:r>
            <a:r>
              <a:rPr lang="hr-BA" altLang="en-US" sz="1900" dirty="0" smtClean="0">
                <a:latin typeface="Times New Roman" pitchFamily="18" charset="0"/>
                <a:cs typeface="Times New Roman" pitchFamily="18" charset="0"/>
              </a:rPr>
              <a:t>električne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1900" dirty="0" smtClean="0">
                <a:latin typeface="Times New Roman" pitchFamily="18" charset="0"/>
                <a:cs typeface="Times New Roman" pitchFamily="18" charset="0"/>
              </a:rPr>
              <a:t>energije </a:t>
            </a:r>
            <a:r>
              <a:rPr lang="hr-BA" altLang="en-US" sz="1900" dirty="0">
                <a:latin typeface="Times New Roman" pitchFamily="18" charset="0"/>
                <a:cs typeface="Times New Roman" pitchFamily="18" charset="0"/>
              </a:rPr>
              <a:t>proizvedene pretvaranjem hemijske energije, a koji može da se sastoji od jedne ili više primarnih baterijskih ćelija (koje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1900" dirty="0">
                <a:latin typeface="Times New Roman" pitchFamily="18" charset="0"/>
                <a:cs typeface="Times New Roman" pitchFamily="18" charset="0"/>
              </a:rPr>
              <a:t>se ne mogu puniti) </a:t>
            </a:r>
            <a:r>
              <a:rPr lang="hr-BA" altLang="en-US" sz="1900" dirty="0" smtClean="0">
                <a:latin typeface="Times New Roman" pitchFamily="18" charset="0"/>
                <a:cs typeface="Times New Roman" pitchFamily="18" charset="0"/>
              </a:rPr>
              <a:t>ili </a:t>
            </a:r>
            <a:r>
              <a:rPr lang="hr-BA" altLang="en-US" sz="1900" dirty="0">
                <a:latin typeface="Times New Roman" pitchFamily="18" charset="0"/>
                <a:cs typeface="Times New Roman" pitchFamily="18" charset="0"/>
              </a:rPr>
              <a:t>jedne ili više sekundarnih </a:t>
            </a:r>
            <a:r>
              <a:rPr lang="hr-BA" altLang="en-US" sz="1900" dirty="0" smtClean="0">
                <a:latin typeface="Times New Roman" pitchFamily="18" charset="0"/>
                <a:cs typeface="Times New Roman" pitchFamily="18" charset="0"/>
              </a:rPr>
              <a:t>baterijskih ćelija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1900" dirty="0" smtClean="0">
                <a:latin typeface="Times New Roman" pitchFamily="18" charset="0"/>
                <a:cs typeface="Times New Roman" pitchFamily="18" charset="0"/>
              </a:rPr>
              <a:t>(koje </a:t>
            </a:r>
            <a:r>
              <a:rPr lang="hr-BA" altLang="en-US" sz="1900" dirty="0">
                <a:latin typeface="Times New Roman" pitchFamily="18" charset="0"/>
                <a:cs typeface="Times New Roman" pitchFamily="18" charset="0"/>
              </a:rPr>
              <a:t>se mogu puniti); </a:t>
            </a:r>
            <a:endParaRPr lang="en-US" alt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en-US" alt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en-US" sz="1900" b="1" dirty="0" smtClean="0">
                <a:latin typeface="Times New Roman" pitchFamily="18" charset="0"/>
                <a:cs typeface="Times New Roman" pitchFamily="18" charset="0"/>
              </a:rPr>
              <a:t>5) U</a:t>
            </a:r>
            <a:r>
              <a:rPr lang="hr-BA" altLang="en-US" sz="1900" b="1" dirty="0" smtClean="0">
                <a:latin typeface="Times New Roman" pitchFamily="18" charset="0"/>
                <a:cs typeface="Times New Roman" pitchFamily="18" charset="0"/>
              </a:rPr>
              <a:t>lja</a:t>
            </a:r>
            <a:r>
              <a:rPr lang="hr-BA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1900" dirty="0">
                <a:latin typeface="Times New Roman" pitchFamily="18" charset="0"/>
                <a:cs typeface="Times New Roman" pitchFamily="18" charset="0"/>
              </a:rPr>
              <a:t>- su sva mineralna i sintetička ulja i maziva; </a:t>
            </a:r>
            <a:endParaRPr lang="en-US" alt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en-US" alt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en-US" sz="1900" b="1" dirty="0" smtClean="0">
                <a:latin typeface="Times New Roman" pitchFamily="18" charset="0"/>
                <a:cs typeface="Times New Roman" pitchFamily="18" charset="0"/>
              </a:rPr>
              <a:t>6) V</a:t>
            </a:r>
            <a:r>
              <a:rPr lang="hr-BA" altLang="en-US" sz="1900" b="1" dirty="0" smtClean="0">
                <a:latin typeface="Times New Roman" pitchFamily="18" charset="0"/>
                <a:cs typeface="Times New Roman" pitchFamily="18" charset="0"/>
              </a:rPr>
              <a:t>ozilo</a:t>
            </a:r>
            <a:r>
              <a:rPr lang="hr-BA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1900" dirty="0">
                <a:latin typeface="Times New Roman" pitchFamily="18" charset="0"/>
                <a:cs typeface="Times New Roman" pitchFamily="18" charset="0"/>
              </a:rPr>
              <a:t>- je svako vozilo kategorije M1 (motorno vozilo za prijevoz putnika - putničko vozilo koje, osim sjedišta vozača ima još najviše osam sjedišta) ili N1 (motorno vozilo za prevoz tereta - teretno vozilo čija najveća dozvoljena masa nije veća od 3,5 t), motorno vozilo sa tri točka, osim motornih tricikala (kategorija L5 - teški tricikl) i njihovi neupotrebljivi ili odbačeni dijelovi</a:t>
            </a:r>
            <a:r>
              <a:rPr lang="hr-BA" altLang="en-US" sz="19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Rezultat slika za akumulatori i bater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11726" r="9894" b="16148"/>
          <a:stretch>
            <a:fillRect/>
          </a:stretch>
        </p:blipFill>
        <p:spPr bwMode="auto">
          <a:xfrm>
            <a:off x="9551367" y="2550721"/>
            <a:ext cx="2146300" cy="9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zultat slika za akumulatori i bateri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3" r="36761" b="9332"/>
          <a:stretch>
            <a:fillRect/>
          </a:stretch>
        </p:blipFill>
        <p:spPr bwMode="auto">
          <a:xfrm>
            <a:off x="8479805" y="2550721"/>
            <a:ext cx="85566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www.trebinje059.com/059/wp-content/uploads/2013/07/auto-gume-e1384555432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t="15840" r="14679" b="10075"/>
          <a:stretch>
            <a:fillRect/>
          </a:stretch>
        </p:blipFill>
        <p:spPr bwMode="auto">
          <a:xfrm>
            <a:off x="8479805" y="791770"/>
            <a:ext cx="21431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Rezultat slika za maÅ¡inska ul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173" y="3632174"/>
            <a:ext cx="1300044" cy="13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Rezultat slika za maÅ¡inska ul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731" y="3621671"/>
            <a:ext cx="7270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05" y="5082782"/>
            <a:ext cx="2431199" cy="136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637398" y="195301"/>
            <a:ext cx="339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spcBef>
                <a:spcPct val="20000"/>
              </a:spcBef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GRUPA OBVEZNIKA </a:t>
            </a:r>
            <a:endParaRPr lang="bs-Latn-BA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279" y="195301"/>
            <a:ext cx="17141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3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5394298" y="4650108"/>
            <a:ext cx="850788" cy="732974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2760229" y="4633415"/>
            <a:ext cx="850789" cy="74966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67503" y="4633415"/>
            <a:ext cx="850788" cy="732974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그룹 105">
            <a:extLst>
              <a:ext uri="{FF2B5EF4-FFF2-40B4-BE49-F238E27FC236}">
                <a16:creationId xmlns="" xmlns:a16="http://schemas.microsoft.com/office/drawing/2014/main" id="{01FE3814-F816-44CD-ACEA-8A7340A3D087}"/>
              </a:ext>
            </a:extLst>
          </p:cNvPr>
          <p:cNvGrpSpPr/>
          <p:nvPr/>
        </p:nvGrpSpPr>
        <p:grpSpPr>
          <a:xfrm>
            <a:off x="5441118" y="3440546"/>
            <a:ext cx="715576" cy="700562"/>
            <a:chOff x="3327523" y="1634051"/>
            <a:chExt cx="616404" cy="616404"/>
          </a:xfrm>
        </p:grpSpPr>
        <p:grpSp>
          <p:nvGrpSpPr>
            <p:cNvPr id="27" name="그룹 106">
              <a:extLst>
                <a:ext uri="{FF2B5EF4-FFF2-40B4-BE49-F238E27FC236}">
                  <a16:creationId xmlns="" xmlns:a16="http://schemas.microsoft.com/office/drawing/2014/main" id="{BBEF59C2-B94A-4812-8C2C-C6115B88419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29" name="눈물 방울 108">
                <a:extLst>
                  <a:ext uri="{FF2B5EF4-FFF2-40B4-BE49-F238E27FC236}">
                    <a16:creationId xmlns="" xmlns:a16="http://schemas.microsoft.com/office/drawing/2014/main" id="{AF516858-6A7F-4421-8296-059853EC7D8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92D050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0" name="타원 109">
                <a:extLst>
                  <a:ext uri="{FF2B5EF4-FFF2-40B4-BE49-F238E27FC236}">
                    <a16:creationId xmlns="" xmlns:a16="http://schemas.microsoft.com/office/drawing/2014/main" id="{E454487B-95BC-487A-BB20-8B0ACC06B9D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BD09312-4DD8-42B3-9060-6968E3757C27}"/>
                </a:ext>
              </a:extLst>
            </p:cNvPr>
            <p:cNvSpPr txBox="1"/>
            <p:nvPr/>
          </p:nvSpPr>
          <p:spPr>
            <a:xfrm>
              <a:off x="3460865" y="1770603"/>
              <a:ext cx="385532" cy="3520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</a:t>
              </a:r>
              <a:endParaRPr lang="ko-KR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그룹 105">
            <a:extLst>
              <a:ext uri="{FF2B5EF4-FFF2-40B4-BE49-F238E27FC236}">
                <a16:creationId xmlns="" xmlns:a16="http://schemas.microsoft.com/office/drawing/2014/main" id="{01FE3814-F816-44CD-ACEA-8A7340A3D087}"/>
              </a:ext>
            </a:extLst>
          </p:cNvPr>
          <p:cNvGrpSpPr/>
          <p:nvPr/>
        </p:nvGrpSpPr>
        <p:grpSpPr>
          <a:xfrm>
            <a:off x="2827835" y="3440546"/>
            <a:ext cx="715576" cy="700562"/>
            <a:chOff x="3327523" y="1634051"/>
            <a:chExt cx="616404" cy="616404"/>
          </a:xfrm>
        </p:grpSpPr>
        <p:grpSp>
          <p:nvGrpSpPr>
            <p:cNvPr id="32" name="그룹 106">
              <a:extLst>
                <a:ext uri="{FF2B5EF4-FFF2-40B4-BE49-F238E27FC236}">
                  <a16:creationId xmlns="" xmlns:a16="http://schemas.microsoft.com/office/drawing/2014/main" id="{BBEF59C2-B94A-4812-8C2C-C6115B88419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4" name="눈물 방울 108">
                <a:extLst>
                  <a:ext uri="{FF2B5EF4-FFF2-40B4-BE49-F238E27FC236}">
                    <a16:creationId xmlns="" xmlns:a16="http://schemas.microsoft.com/office/drawing/2014/main" id="{AF516858-6A7F-4421-8296-059853EC7D8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rgbClr val="FFC000"/>
                  </a:solidFill>
                </a:endParaRPr>
              </a:p>
            </p:txBody>
          </p:sp>
          <p:sp>
            <p:nvSpPr>
              <p:cNvPr id="35" name="타원 109">
                <a:extLst>
                  <a:ext uri="{FF2B5EF4-FFF2-40B4-BE49-F238E27FC236}">
                    <a16:creationId xmlns="" xmlns:a16="http://schemas.microsoft.com/office/drawing/2014/main" id="{E454487B-95BC-487A-BB20-8B0ACC06B9D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BD09312-4DD8-42B3-9060-6968E3757C27}"/>
                </a:ext>
              </a:extLst>
            </p:cNvPr>
            <p:cNvSpPr txBox="1"/>
            <p:nvPr/>
          </p:nvSpPr>
          <p:spPr>
            <a:xfrm>
              <a:off x="3503672" y="1770603"/>
              <a:ext cx="299919" cy="3520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</a:t>
              </a:r>
              <a:endParaRPr lang="ko-KR" alt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그룹 105">
            <a:extLst>
              <a:ext uri="{FF2B5EF4-FFF2-40B4-BE49-F238E27FC236}">
                <a16:creationId xmlns="" xmlns:a16="http://schemas.microsoft.com/office/drawing/2014/main" id="{01FE3814-F816-44CD-ACEA-8A7340A3D087}"/>
              </a:ext>
            </a:extLst>
          </p:cNvPr>
          <p:cNvGrpSpPr/>
          <p:nvPr/>
        </p:nvGrpSpPr>
        <p:grpSpPr>
          <a:xfrm>
            <a:off x="8235109" y="3447690"/>
            <a:ext cx="715576" cy="700562"/>
            <a:chOff x="3327523" y="1634051"/>
            <a:chExt cx="616404" cy="616404"/>
          </a:xfrm>
        </p:grpSpPr>
        <p:grpSp>
          <p:nvGrpSpPr>
            <p:cNvPr id="37" name="그룹 106">
              <a:extLst>
                <a:ext uri="{FF2B5EF4-FFF2-40B4-BE49-F238E27FC236}">
                  <a16:creationId xmlns="" xmlns:a16="http://schemas.microsoft.com/office/drawing/2014/main" id="{BBEF59C2-B94A-4812-8C2C-C6115B88419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9" name="눈물 방울 108">
                <a:extLst>
                  <a:ext uri="{FF2B5EF4-FFF2-40B4-BE49-F238E27FC236}">
                    <a16:creationId xmlns="" xmlns:a16="http://schemas.microsoft.com/office/drawing/2014/main" id="{AF516858-6A7F-4421-8296-059853EC7D8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40" name="타원 109">
                <a:extLst>
                  <a:ext uri="{FF2B5EF4-FFF2-40B4-BE49-F238E27FC236}">
                    <a16:creationId xmlns="" xmlns:a16="http://schemas.microsoft.com/office/drawing/2014/main" id="{E454487B-95BC-487A-BB20-8B0ACC06B9D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DBD09312-4DD8-42B3-9060-6968E3757C27}"/>
                </a:ext>
              </a:extLst>
            </p:cNvPr>
            <p:cNvSpPr txBox="1"/>
            <p:nvPr/>
          </p:nvSpPr>
          <p:spPr>
            <a:xfrm>
              <a:off x="3418059" y="1770603"/>
              <a:ext cx="471144" cy="3520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</a:t>
              </a:r>
              <a:endParaRPr lang="ko-KR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30946" y="525135"/>
            <a:ext cx="1487132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B5FFC5C-85C1-4ABD-85BC-2489AF1C6166}"/>
              </a:ext>
            </a:extLst>
          </p:cNvPr>
          <p:cNvSpPr txBox="1"/>
          <p:nvPr/>
        </p:nvSpPr>
        <p:spPr>
          <a:xfrm>
            <a:off x="1486147" y="1931311"/>
            <a:ext cx="9788578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s-Latn-BA" altLang="ko-KR" sz="4000" b="1" dirty="0" smtClean="0">
                <a:solidFill>
                  <a:schemeClr val="bg1"/>
                </a:solidFill>
                <a:cs typeface="Arial" pitchFamily="34" charset="0"/>
              </a:rPr>
              <a:t>Osnovne upute za registraciju u IS</a:t>
            </a:r>
            <a:r>
              <a:rPr lang="en-US" altLang="ko-KR" sz="4000" b="1" dirty="0" smtClean="0">
                <a:solidFill>
                  <a:schemeClr val="bg1"/>
                </a:solidFill>
                <a:cs typeface="Arial" pitchFamily="34" charset="0"/>
              </a:rPr>
              <a:t>UO</a:t>
            </a:r>
            <a:endParaRPr lang="bs-Latn-BA" altLang="ko-KR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71" y="235416"/>
            <a:ext cx="1593311" cy="40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4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33" y="1979461"/>
            <a:ext cx="1871270" cy="31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4 koraka recikliranja – savjeti za lakše odvajanje otpada | Korisni savjeti  - Kreni zdravo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8" name="AutoShape 19" descr="Како се граде депоније и какве оне могу бити? | EkoBlo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16187" r="8980" b="39044"/>
          <a:stretch/>
        </p:blipFill>
        <p:spPr bwMode="auto">
          <a:xfrm>
            <a:off x="638696" y="1670945"/>
            <a:ext cx="2935643" cy="882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995873" y="4229314"/>
            <a:ext cx="566194" cy="1412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11" y="1631440"/>
            <a:ext cx="5754793" cy="358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38696" y="1262108"/>
            <a:ext cx="291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KORAK 1</a:t>
            </a:r>
            <a:r>
              <a:rPr lang="bs-Latn-BA" altLang="sr-Latn-R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pristup stranici</a:t>
            </a:r>
            <a:endParaRPr lang="bs-Latn-BA" altLang="sr-Latn-R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0388" y="1267571"/>
            <a:ext cx="2389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KORAK </a:t>
            </a:r>
            <a:r>
              <a:rPr lang="en-US" altLang="sr-Latn-R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s-Latn-BA" altLang="sr-Latn-R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pristup registracijskom obrascu</a:t>
            </a:r>
            <a:endParaRPr lang="bs-Latn-BA" altLang="sr-Latn-R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775" y="1283565"/>
            <a:ext cx="2944160" cy="126239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9" name="Rectangle 28"/>
          <p:cNvSpPr/>
          <p:nvPr/>
        </p:nvSpPr>
        <p:spPr>
          <a:xfrm>
            <a:off x="3730387" y="1280890"/>
            <a:ext cx="2389733" cy="394477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1" name="Rectangle 30"/>
          <p:cNvSpPr/>
          <p:nvPr/>
        </p:nvSpPr>
        <p:spPr>
          <a:xfrm>
            <a:off x="6247911" y="1280890"/>
            <a:ext cx="5754794" cy="393150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2" name="Rectangle 31"/>
          <p:cNvSpPr/>
          <p:nvPr/>
        </p:nvSpPr>
        <p:spPr>
          <a:xfrm>
            <a:off x="6339976" y="1308276"/>
            <a:ext cx="5852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KORAK 3. </a:t>
            </a:r>
            <a:r>
              <a:rPr lang="bs-Latn-BA" altLang="sr-Latn-R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unos regisarskih podataka i slanje zahtjeva</a:t>
            </a:r>
            <a:endParaRPr lang="bs-Latn-BA" altLang="sr-Latn-R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8696" y="2665279"/>
            <a:ext cx="3091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KORAK </a:t>
            </a:r>
            <a:r>
              <a:rPr lang="en-US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s-Latn-BA" altLang="sr-Latn-R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potvrda podataka nakon njihove kontrole putem linka u e-mailu</a:t>
            </a:r>
            <a:endParaRPr lang="bs-Latn-BA" altLang="sr-Latn-R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30388" y="5567421"/>
            <a:ext cx="3774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KORAK 5. </a:t>
            </a:r>
            <a:r>
              <a:rPr lang="bs-Latn-BA" altLang="sr-Latn-R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korisnički račun je kreiran i putem e-maila vam je dostavljeno vaše “korisničko ime” i “lozinka”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8696" y="2657043"/>
            <a:ext cx="2935643" cy="394420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38" name="Picture 3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r="12170" b="5810"/>
          <a:stretch/>
        </p:blipFill>
        <p:spPr bwMode="auto">
          <a:xfrm>
            <a:off x="666275" y="3588610"/>
            <a:ext cx="2890659" cy="2970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4" b="15573"/>
          <a:stretch/>
        </p:blipFill>
        <p:spPr bwMode="auto">
          <a:xfrm>
            <a:off x="7614360" y="5458193"/>
            <a:ext cx="1965836" cy="1141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6696" y="5319277"/>
            <a:ext cx="2665303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s-Latn-BA" sz="15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Nikada nemojte odavati svoju lozinku. </a:t>
            </a:r>
            <a:r>
              <a:rPr lang="en-US" sz="1500" b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        </a:t>
            </a:r>
            <a:r>
              <a:rPr lang="bs-Latn-BA" sz="1500" b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Vaša </a:t>
            </a:r>
            <a:r>
              <a:rPr lang="bs-Latn-BA" sz="15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lozinka je vaša odgovornost. Prijavite zloupotrebu vaše lozinke.</a:t>
            </a:r>
            <a:endParaRPr lang="bs-Latn-BA" sz="15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30387" y="5458193"/>
            <a:ext cx="5849809" cy="114178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2" name="Rectangle 41"/>
          <p:cNvSpPr/>
          <p:nvPr/>
        </p:nvSpPr>
        <p:spPr>
          <a:xfrm>
            <a:off x="612775" y="726838"/>
            <a:ext cx="834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sr-Latn-R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OBAVEZA REGISTRACIJE ( u 5. </a:t>
            </a:r>
            <a:r>
              <a:rPr lang="en-US" altLang="sr-Latn-RS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koraka</a:t>
            </a:r>
            <a:r>
              <a:rPr lang="en-US" altLang="sr-Latn-R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s-Latn-BA" altLang="sr-Latn-R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465805" y="376646"/>
            <a:ext cx="1130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spcBef>
                <a:spcPct val="20000"/>
              </a:spcBef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GRUPA OBVEZNIKA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Subjekti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bave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kojom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aktivnošću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upravljanja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otpadom</a:t>
            </a:r>
            <a:endParaRPr lang="bs-Latn-BA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692" y="164597"/>
            <a:ext cx="1394904" cy="35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2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47" y="3517689"/>
            <a:ext cx="2671651" cy="146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48" y="2454279"/>
            <a:ext cx="2671651" cy="96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r="6588"/>
          <a:stretch/>
        </p:blipFill>
        <p:spPr bwMode="auto">
          <a:xfrm>
            <a:off x="781967" y="3914123"/>
            <a:ext cx="2357294" cy="185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11748" y="1345619"/>
            <a:ext cx="291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KORAK 1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odabir opcije </a:t>
            </a:r>
            <a:endParaRPr lang="bs-Latn-BA" altLang="sr-Latn-RS" dirty="0">
              <a:solidFill>
                <a:srgbClr val="568A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5827" y="1367077"/>
            <a:ext cx="2811722" cy="66271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9940" y="787231"/>
            <a:ext cx="834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sr-Latn-RS" b="1" u="sng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OBAVEZA IZVJEŠTAVANJA</a:t>
            </a:r>
            <a:endParaRPr lang="bs-Latn-BA" altLang="sr-Latn-RS" b="1" dirty="0">
              <a:solidFill>
                <a:srgbClr val="568A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/>
          <p:nvPr/>
        </p:nvPicPr>
        <p:blipFill rotWithShape="1">
          <a:blip r:embed="rId5"/>
          <a:srcRect l="3982" t="18920" r="4425" b="31080"/>
          <a:stretch/>
        </p:blipFill>
        <p:spPr bwMode="auto">
          <a:xfrm>
            <a:off x="639327" y="1705681"/>
            <a:ext cx="2619470" cy="291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85827" y="2294447"/>
            <a:ext cx="2811722" cy="360300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5828" y="2297830"/>
            <a:ext cx="28117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KORAK </a:t>
            </a:r>
            <a:r>
              <a:rPr lang="en-US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odabir jedn</a:t>
            </a:r>
            <a:r>
              <a:rPr lang="en-US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 ponuđene grupe obrazaca:</a:t>
            </a:r>
          </a:p>
          <a:p>
            <a:pPr marL="342900" indent="-111125">
              <a:buAutoNum type="alphaLcPeriod"/>
              <a:defRPr/>
            </a:pP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Nastanak otpada</a:t>
            </a:r>
          </a:p>
          <a:p>
            <a:pPr marL="342900" indent="-111125">
              <a:buAutoNum type="alphaLcPeriod"/>
              <a:defRPr/>
            </a:pP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Ulaz otpada</a:t>
            </a:r>
          </a:p>
          <a:p>
            <a:pPr marL="342900" indent="-111125">
              <a:buAutoNum type="alphaLcPeriod"/>
              <a:defRPr/>
            </a:pP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Izlaz otpada</a:t>
            </a:r>
            <a:endParaRPr lang="bs-Latn-BA" altLang="sr-Latn-RS" dirty="0">
              <a:solidFill>
                <a:srgbClr val="568A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5003" y="4727162"/>
            <a:ext cx="1303951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43" name="Rectangle 42"/>
          <p:cNvSpPr/>
          <p:nvPr/>
        </p:nvSpPr>
        <p:spPr>
          <a:xfrm>
            <a:off x="843178" y="5042552"/>
            <a:ext cx="1303951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44" name="Rectangle 43"/>
          <p:cNvSpPr/>
          <p:nvPr/>
        </p:nvSpPr>
        <p:spPr>
          <a:xfrm>
            <a:off x="845003" y="5357942"/>
            <a:ext cx="1303951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46" name="Rectangle 45"/>
          <p:cNvSpPr/>
          <p:nvPr/>
        </p:nvSpPr>
        <p:spPr>
          <a:xfrm>
            <a:off x="3545861" y="1374500"/>
            <a:ext cx="2758222" cy="537842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01033" y="1374500"/>
            <a:ext cx="280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KORAK </a:t>
            </a:r>
            <a:r>
              <a:rPr lang="en-US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odabir vrste obrasca iz jedne od 3 ponuđene grupe obrazaca</a:t>
            </a:r>
            <a:endParaRPr lang="bs-Latn-BA" altLang="sr-Latn-RS" dirty="0">
              <a:solidFill>
                <a:srgbClr val="568A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11440" y="2774220"/>
            <a:ext cx="693760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49" name="Rectangle 48"/>
          <p:cNvSpPr/>
          <p:nvPr/>
        </p:nvSpPr>
        <p:spPr>
          <a:xfrm>
            <a:off x="4751646" y="2851033"/>
            <a:ext cx="1086567" cy="834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0" name="Rectangle 49"/>
          <p:cNvSpPr/>
          <p:nvPr/>
        </p:nvSpPr>
        <p:spPr>
          <a:xfrm>
            <a:off x="3611440" y="3929614"/>
            <a:ext cx="695585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1" name="Rectangle 50"/>
          <p:cNvSpPr/>
          <p:nvPr/>
        </p:nvSpPr>
        <p:spPr>
          <a:xfrm>
            <a:off x="4751646" y="3002215"/>
            <a:ext cx="1086567" cy="834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2" name="Rectangle 51"/>
          <p:cNvSpPr/>
          <p:nvPr/>
        </p:nvSpPr>
        <p:spPr>
          <a:xfrm>
            <a:off x="4751644" y="3136586"/>
            <a:ext cx="1429469" cy="850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3" name="Rectangle 52"/>
          <p:cNvSpPr/>
          <p:nvPr/>
        </p:nvSpPr>
        <p:spPr>
          <a:xfrm>
            <a:off x="4751643" y="3289780"/>
            <a:ext cx="1429469" cy="82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4" name="Rectangle 53"/>
          <p:cNvSpPr/>
          <p:nvPr/>
        </p:nvSpPr>
        <p:spPr>
          <a:xfrm>
            <a:off x="4646673" y="4008462"/>
            <a:ext cx="1534439" cy="82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5" name="Rectangle 54"/>
          <p:cNvSpPr/>
          <p:nvPr/>
        </p:nvSpPr>
        <p:spPr>
          <a:xfrm>
            <a:off x="4646674" y="4144728"/>
            <a:ext cx="1534439" cy="82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6" name="Rectangle 55"/>
          <p:cNvSpPr/>
          <p:nvPr/>
        </p:nvSpPr>
        <p:spPr>
          <a:xfrm>
            <a:off x="4646674" y="4284147"/>
            <a:ext cx="1534439" cy="82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7" name="Rectangle 56"/>
          <p:cNvSpPr/>
          <p:nvPr/>
        </p:nvSpPr>
        <p:spPr>
          <a:xfrm>
            <a:off x="4646674" y="4432971"/>
            <a:ext cx="1534439" cy="82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8" name="Rectangle 57"/>
          <p:cNvSpPr/>
          <p:nvPr/>
        </p:nvSpPr>
        <p:spPr>
          <a:xfrm>
            <a:off x="4646674" y="4570123"/>
            <a:ext cx="1534439" cy="82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9" name="Rectangle 58"/>
          <p:cNvSpPr/>
          <p:nvPr/>
        </p:nvSpPr>
        <p:spPr>
          <a:xfrm>
            <a:off x="4646673" y="4700095"/>
            <a:ext cx="1534439" cy="82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60" name="Rectangle 59"/>
          <p:cNvSpPr/>
          <p:nvPr/>
        </p:nvSpPr>
        <p:spPr>
          <a:xfrm>
            <a:off x="4646672" y="4832204"/>
            <a:ext cx="1534439" cy="82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47" y="5136469"/>
            <a:ext cx="2650960" cy="152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3636426" y="5740700"/>
            <a:ext cx="695585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62" name="Rectangle 61"/>
          <p:cNvSpPr/>
          <p:nvPr/>
        </p:nvSpPr>
        <p:spPr>
          <a:xfrm>
            <a:off x="4799074" y="5821262"/>
            <a:ext cx="1382039" cy="771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63" name="Rectangle 62"/>
          <p:cNvSpPr/>
          <p:nvPr/>
        </p:nvSpPr>
        <p:spPr>
          <a:xfrm>
            <a:off x="4799075" y="5957528"/>
            <a:ext cx="1382039" cy="771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64" name="Rectangle 63"/>
          <p:cNvSpPr/>
          <p:nvPr/>
        </p:nvSpPr>
        <p:spPr>
          <a:xfrm>
            <a:off x="4799075" y="6096947"/>
            <a:ext cx="1382039" cy="771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65" name="Rectangle 64"/>
          <p:cNvSpPr/>
          <p:nvPr/>
        </p:nvSpPr>
        <p:spPr>
          <a:xfrm>
            <a:off x="4799075" y="6245771"/>
            <a:ext cx="1382039" cy="771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66" name="Rectangle 65"/>
          <p:cNvSpPr/>
          <p:nvPr/>
        </p:nvSpPr>
        <p:spPr>
          <a:xfrm>
            <a:off x="4799075" y="6382923"/>
            <a:ext cx="1382039" cy="771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67" name="Rectangle 66"/>
          <p:cNvSpPr/>
          <p:nvPr/>
        </p:nvSpPr>
        <p:spPr>
          <a:xfrm>
            <a:off x="4799074" y="6512895"/>
            <a:ext cx="1382039" cy="771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68" name="Rectangle 67"/>
          <p:cNvSpPr/>
          <p:nvPr/>
        </p:nvSpPr>
        <p:spPr>
          <a:xfrm>
            <a:off x="6410433" y="1365796"/>
            <a:ext cx="5676792" cy="341933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66247" y="1459410"/>
            <a:ext cx="5551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KORAK 4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popunjavanje odabranog obrasca </a:t>
            </a:r>
            <a:endParaRPr lang="bs-Latn-BA" altLang="sr-Latn-RS" dirty="0">
              <a:solidFill>
                <a:srgbClr val="568A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10433" y="4920547"/>
            <a:ext cx="5676792" cy="91366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13" y="2015694"/>
            <a:ext cx="5559059" cy="271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6477331" y="5008048"/>
            <a:ext cx="5551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KORAK 5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odabirom opcije “finaliziraj” izvještaj postaje vidljiv nadležnim organima i isti se šalje na verifikaciju</a:t>
            </a:r>
            <a:endParaRPr lang="bs-Latn-BA" altLang="sr-Latn-RS" dirty="0">
              <a:solidFill>
                <a:srgbClr val="568A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019492" y="6089524"/>
            <a:ext cx="622845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s-Latn-BA" sz="1500" b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Detaljno uputstvo vezano za unos podataka po određenom obrascu, te mogućnosti koje pruža sistem  će biti  date u posebnim tutorijalima. </a:t>
            </a:r>
            <a:endParaRPr lang="bs-Latn-BA" sz="15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526796" y="440795"/>
            <a:ext cx="11308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spcBef>
                <a:spcPct val="20000"/>
              </a:spcBef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GRUPA OBVEZNIKA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Subjekti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bave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kojom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aktivnošću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upravljanja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otpadom</a:t>
            </a:r>
            <a:endParaRPr lang="bs-Latn-BA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" y="6270641"/>
            <a:ext cx="1550179" cy="38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879" y="149257"/>
            <a:ext cx="1462346" cy="36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1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880" y="54133"/>
            <a:ext cx="619167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altLang="ko-KR" sz="5000" dirty="0" smtClean="0">
                <a:solidFill>
                  <a:schemeClr val="bg1"/>
                </a:solidFill>
                <a:cs typeface="Arial" pitchFamily="34" charset="0"/>
              </a:rPr>
              <a:t>Sadržaj</a:t>
            </a:r>
            <a:endParaRPr lang="bs-Latn-BA" altLang="ko-KR" sz="5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1B798CC-A50B-4833-A9F4-CD4A9317294E}"/>
              </a:ext>
            </a:extLst>
          </p:cNvPr>
          <p:cNvGrpSpPr/>
          <p:nvPr/>
        </p:nvGrpSpPr>
        <p:grpSpPr>
          <a:xfrm>
            <a:off x="200155" y="1124378"/>
            <a:ext cx="10400474" cy="947933"/>
            <a:chOff x="5776287" y="1615577"/>
            <a:chExt cx="5328641" cy="947933"/>
          </a:xfrm>
        </p:grpSpPr>
        <p:sp>
          <p:nvSpPr>
            <p:cNvPr id="9" name="TextBox 8"/>
            <p:cNvSpPr txBox="1"/>
            <p:nvPr/>
          </p:nvSpPr>
          <p:spPr>
            <a:xfrm>
              <a:off x="6549727" y="1701736"/>
              <a:ext cx="4555201" cy="86177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pt-BR" altLang="ko-KR" sz="2400" b="1" dirty="0">
                  <a:solidFill>
                    <a:schemeClr val="bg1"/>
                  </a:solidFill>
                  <a:cs typeface="Arial" pitchFamily="34" charset="0"/>
                </a:rPr>
                <a:t>Svrha i značaj uspostave Informacionog sistema upravljanja otpadom Federacije BiH!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76287" y="1615577"/>
              <a:ext cx="958096" cy="73866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7ED876F-7A33-4478-9ED3-A2053B8B8EEA}"/>
              </a:ext>
            </a:extLst>
          </p:cNvPr>
          <p:cNvGrpSpPr/>
          <p:nvPr/>
        </p:nvGrpSpPr>
        <p:grpSpPr>
          <a:xfrm>
            <a:off x="200153" y="2813183"/>
            <a:ext cx="10538577" cy="861774"/>
            <a:chOff x="5817709" y="1615577"/>
            <a:chExt cx="5545112" cy="86177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DDE9DD4-9B53-4681-95FD-81AD463B2625}"/>
                </a:ext>
              </a:extLst>
            </p:cNvPr>
            <p:cNvSpPr txBox="1"/>
            <p:nvPr/>
          </p:nvSpPr>
          <p:spPr>
            <a:xfrm>
              <a:off x="6581132" y="1615577"/>
              <a:ext cx="4781689" cy="86177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bs-Latn-BA" sz="2500" b="1" dirty="0">
                  <a:solidFill>
                    <a:schemeClr val="bg1"/>
                  </a:solidFill>
                </a:rPr>
                <a:t>Ko su obveznici dostavljanja izvještaja i podataka u  </a:t>
              </a:r>
              <a:r>
                <a:rPr lang="bs-Latn-BA" sz="2400" b="1" dirty="0">
                  <a:solidFill>
                    <a:schemeClr val="bg1"/>
                  </a:solidFill>
                </a:rPr>
                <a:t>Informacioni</a:t>
              </a:r>
              <a:r>
                <a:rPr lang="bs-Latn-BA" sz="2500" b="1" dirty="0">
                  <a:solidFill>
                    <a:schemeClr val="bg1"/>
                  </a:solidFill>
                </a:rPr>
                <a:t> sistem upravljanja </a:t>
              </a:r>
              <a:r>
                <a:rPr lang="bs-Latn-BA" sz="2500" b="1" dirty="0" smtClean="0">
                  <a:solidFill>
                    <a:schemeClr val="bg1"/>
                  </a:solidFill>
                </a:rPr>
                <a:t>otpadom</a:t>
              </a:r>
              <a:r>
                <a:rPr lang="en-US" sz="25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</a:rPr>
                <a:t>FBiH</a:t>
              </a:r>
              <a:r>
                <a:rPr lang="bs-Latn-BA" sz="2500" b="1" dirty="0" smtClean="0">
                  <a:solidFill>
                    <a:schemeClr val="bg1"/>
                  </a:solidFill>
                </a:rPr>
                <a:t>?</a:t>
              </a:r>
              <a:endParaRPr lang="bs-Latn-BA" sz="25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2D4E945-B51D-4D17-A36E-ABB30618F236}"/>
                </a:ext>
              </a:extLst>
            </p:cNvPr>
            <p:cNvSpPr txBox="1"/>
            <p:nvPr/>
          </p:nvSpPr>
          <p:spPr>
            <a:xfrm>
              <a:off x="5817709" y="1615577"/>
              <a:ext cx="958096" cy="73866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200" b="1" dirty="0" smtClean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93FF8F0-0341-431C-9CC0-5437F8473CAD}"/>
              </a:ext>
            </a:extLst>
          </p:cNvPr>
          <p:cNvGrpSpPr/>
          <p:nvPr/>
        </p:nvGrpSpPr>
        <p:grpSpPr>
          <a:xfrm>
            <a:off x="276363" y="3648649"/>
            <a:ext cx="9379384" cy="738664"/>
            <a:chOff x="5739965" y="1615577"/>
            <a:chExt cx="5386021" cy="738664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B5FFC5C-85C1-4ABD-85BC-2489AF1C6166}"/>
                </a:ext>
              </a:extLst>
            </p:cNvPr>
            <p:cNvSpPr txBox="1"/>
            <p:nvPr/>
          </p:nvSpPr>
          <p:spPr>
            <a:xfrm>
              <a:off x="6513266" y="1746382"/>
              <a:ext cx="4612720" cy="4770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pl-PL" altLang="ko-KR" sz="2500" b="1" dirty="0">
                  <a:solidFill>
                    <a:schemeClr val="bg1"/>
                  </a:solidFill>
                  <a:cs typeface="Arial" pitchFamily="34" charset="0"/>
                </a:rPr>
                <a:t>Osnovne upute za registraciju u ISUO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FB8D4DD-DB44-40F9-8FF0-AD92E175052C}"/>
                </a:ext>
              </a:extLst>
            </p:cNvPr>
            <p:cNvSpPr txBox="1"/>
            <p:nvPr/>
          </p:nvSpPr>
          <p:spPr>
            <a:xfrm>
              <a:off x="5739965" y="1615577"/>
              <a:ext cx="958096" cy="73866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CF267B17-2C67-4B78-8859-E800DA91ADD2}"/>
              </a:ext>
            </a:extLst>
          </p:cNvPr>
          <p:cNvSpPr/>
          <p:nvPr/>
        </p:nvSpPr>
        <p:spPr>
          <a:xfrm rot="5400000">
            <a:off x="-2014854" y="2900476"/>
            <a:ext cx="6003988" cy="1445239"/>
          </a:xfrm>
          <a:custGeom>
            <a:avLst/>
            <a:gdLst>
              <a:gd name="connsiteX0" fmla="*/ 0 w 4972050"/>
              <a:gd name="connsiteY0" fmla="*/ 0 h 1445239"/>
              <a:gd name="connsiteX1" fmla="*/ 4972050 w 4972050"/>
              <a:gd name="connsiteY1" fmla="*/ 0 h 1445239"/>
              <a:gd name="connsiteX2" fmla="*/ 4972050 w 4972050"/>
              <a:gd name="connsiteY2" fmla="*/ 1445239 h 1445239"/>
              <a:gd name="connsiteX3" fmla="*/ 4846713 w 4972050"/>
              <a:gd name="connsiteY3" fmla="*/ 1445239 h 1445239"/>
              <a:gd name="connsiteX4" fmla="*/ 4846713 w 4972050"/>
              <a:gd name="connsiteY4" fmla="*/ 125337 h 1445239"/>
              <a:gd name="connsiteX5" fmla="*/ 125337 w 4972050"/>
              <a:gd name="connsiteY5" fmla="*/ 125337 h 1445239"/>
              <a:gd name="connsiteX6" fmla="*/ 125337 w 4972050"/>
              <a:gd name="connsiteY6" fmla="*/ 1445239 h 1445239"/>
              <a:gd name="connsiteX7" fmla="*/ 0 w 4972050"/>
              <a:gd name="connsiteY7" fmla="*/ 1445239 h 144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2050" h="1445239">
                <a:moveTo>
                  <a:pt x="0" y="0"/>
                </a:moveTo>
                <a:lnTo>
                  <a:pt x="4972050" y="0"/>
                </a:lnTo>
                <a:lnTo>
                  <a:pt x="4972050" y="1445239"/>
                </a:lnTo>
                <a:lnTo>
                  <a:pt x="4846713" y="1445239"/>
                </a:lnTo>
                <a:lnTo>
                  <a:pt x="4846713" y="125337"/>
                </a:lnTo>
                <a:lnTo>
                  <a:pt x="125337" y="125337"/>
                </a:lnTo>
                <a:lnTo>
                  <a:pt x="125337" y="1445239"/>
                </a:lnTo>
                <a:lnTo>
                  <a:pt x="0" y="1445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73" y="195301"/>
            <a:ext cx="1913609" cy="4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7ED876F-7A33-4478-9ED3-A2053B8B8EEA}"/>
              </a:ext>
            </a:extLst>
          </p:cNvPr>
          <p:cNvGrpSpPr/>
          <p:nvPr/>
        </p:nvGrpSpPr>
        <p:grpSpPr>
          <a:xfrm>
            <a:off x="200155" y="1967235"/>
            <a:ext cx="10479368" cy="738664"/>
            <a:chOff x="5817710" y="1574160"/>
            <a:chExt cx="5513958" cy="738664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DDE9DD4-9B53-4681-95FD-81AD463B2625}"/>
                </a:ext>
              </a:extLst>
            </p:cNvPr>
            <p:cNvSpPr txBox="1"/>
            <p:nvPr/>
          </p:nvSpPr>
          <p:spPr>
            <a:xfrm>
              <a:off x="6581132" y="1840355"/>
              <a:ext cx="475053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Zakonski</a:t>
              </a: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okvir</a:t>
              </a: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 za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uspostavu</a:t>
              </a: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 ISUO i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osnovni</a:t>
              </a: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pojmovi</a:t>
              </a:r>
              <a:r>
                <a:rPr lang="bs-Latn-BA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?</a:t>
              </a:r>
              <a:endParaRPr lang="bs-Latn-BA" altLang="ko-KR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2D4E945-B51D-4D17-A36E-ABB30618F236}"/>
                </a:ext>
              </a:extLst>
            </p:cNvPr>
            <p:cNvSpPr txBox="1"/>
            <p:nvPr/>
          </p:nvSpPr>
          <p:spPr>
            <a:xfrm>
              <a:off x="5817710" y="1574160"/>
              <a:ext cx="958096" cy="73866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200" b="1" dirty="0" smtClean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A93FF8F0-0341-431C-9CC0-5437F8473CAD}"/>
              </a:ext>
            </a:extLst>
          </p:cNvPr>
          <p:cNvGrpSpPr/>
          <p:nvPr/>
        </p:nvGrpSpPr>
        <p:grpSpPr>
          <a:xfrm>
            <a:off x="109204" y="4547598"/>
            <a:ext cx="12347340" cy="1631216"/>
            <a:chOff x="5776287" y="1698755"/>
            <a:chExt cx="5733815" cy="1631216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B5FFC5C-85C1-4ABD-85BC-2489AF1C6166}"/>
                </a:ext>
              </a:extLst>
            </p:cNvPr>
            <p:cNvSpPr txBox="1"/>
            <p:nvPr/>
          </p:nvSpPr>
          <p:spPr>
            <a:xfrm>
              <a:off x="6492285" y="1698755"/>
              <a:ext cx="5017817" cy="163121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pl-PL" altLang="ko-KR" sz="2500" b="1" dirty="0">
                  <a:solidFill>
                    <a:schemeClr val="bg1"/>
                  </a:solidFill>
                  <a:cs typeface="Arial" pitchFamily="34" charset="0"/>
                </a:rPr>
                <a:t>Gdje pronaći pregled zakonske regulative?</a:t>
              </a:r>
            </a:p>
            <a:p>
              <a:r>
                <a:rPr lang="pl-PL" altLang="ko-KR" sz="2400" b="1" dirty="0">
                  <a:solidFill>
                    <a:schemeClr val="bg1"/>
                  </a:solidFill>
                  <a:cs typeface="Arial" pitchFamily="34" charset="0"/>
                </a:rPr>
                <a:t>Gdje pronaći detaljno uputstvo za registraciju i </a:t>
              </a:r>
              <a:r>
                <a:rPr lang="pl-PL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unos</a:t>
              </a: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pl-PL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podataka </a:t>
              </a:r>
              <a:r>
                <a:rPr lang="pl-PL" altLang="ko-KR" sz="2400" b="1" dirty="0">
                  <a:solidFill>
                    <a:schemeClr val="bg1"/>
                  </a:solidFill>
                  <a:cs typeface="Arial" pitchFamily="34" charset="0"/>
                </a:rPr>
                <a:t>u</a:t>
              </a:r>
              <a:r>
                <a:rPr lang="pl-PL" altLang="ko-KR" sz="25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pl-PL" altLang="ko-KR" sz="2400" b="1" dirty="0">
                  <a:solidFill>
                    <a:schemeClr val="bg1"/>
                  </a:solidFill>
                  <a:cs typeface="Arial" pitchFamily="34" charset="0"/>
                </a:rPr>
                <a:t>ISUO?</a:t>
              </a:r>
            </a:p>
            <a:p>
              <a:r>
                <a:rPr lang="pl-PL" altLang="ko-KR" sz="2500" b="1" dirty="0">
                  <a:solidFill>
                    <a:schemeClr val="bg1"/>
                  </a:solidFill>
                  <a:cs typeface="Arial" pitchFamily="34" charset="0"/>
                </a:rPr>
                <a:t>Rokovi za dostavljanje podataka u ISUO.</a:t>
              </a:r>
            </a:p>
            <a:p>
              <a:r>
                <a:rPr lang="pl-PL" altLang="ko-KR" sz="2500" b="1" dirty="0">
                  <a:solidFill>
                    <a:schemeClr val="bg1"/>
                  </a:solidFill>
                  <a:cs typeface="Arial" pitchFamily="34" charset="0"/>
                </a:rPr>
                <a:t>Gdje i kako dobiti dodatne informacije?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FB8D4DD-DB44-40F9-8FF0-AD92E175052C}"/>
                </a:ext>
              </a:extLst>
            </p:cNvPr>
            <p:cNvSpPr txBox="1"/>
            <p:nvPr/>
          </p:nvSpPr>
          <p:spPr>
            <a:xfrm>
              <a:off x="5776287" y="1698755"/>
              <a:ext cx="958096" cy="73866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200" b="1" dirty="0" smtClean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4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kolac: Otvorena farma muznih krava | Agrosavj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33" y="1979461"/>
            <a:ext cx="1871270" cy="31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1" descr="4 koraka recikliranja – savjeti za lakše odvajanje otpada | Korisni savjeti  - Kreni zdravo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7" name="AutoShape 19" descr="Како се граде депоније и какве оне могу бити? | EkoBlo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16187" r="8980" b="39044"/>
          <a:stretch/>
        </p:blipFill>
        <p:spPr bwMode="auto">
          <a:xfrm>
            <a:off x="585196" y="1670945"/>
            <a:ext cx="2935643" cy="882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42373" y="4229314"/>
            <a:ext cx="566194" cy="1412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11" y="1631440"/>
            <a:ext cx="5754793" cy="358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12775" y="1262108"/>
            <a:ext cx="291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KORAK 1</a:t>
            </a:r>
            <a:r>
              <a:rPr lang="bs-Latn-BA" altLang="sr-Latn-R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pristup stranici</a:t>
            </a:r>
            <a:endParaRPr lang="bs-Latn-BA" altLang="sr-Latn-R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76888" y="1267571"/>
            <a:ext cx="2389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KORAK </a:t>
            </a:r>
            <a:r>
              <a:rPr lang="en-US" altLang="sr-Latn-R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s-Latn-BA" altLang="sr-Latn-R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pristup registracijskom obrascu</a:t>
            </a:r>
            <a:endParaRPr lang="bs-Latn-BA" altLang="sr-Latn-R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275" y="1283565"/>
            <a:ext cx="2944160" cy="126239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4" name="Rectangle 23"/>
          <p:cNvSpPr/>
          <p:nvPr/>
        </p:nvSpPr>
        <p:spPr>
          <a:xfrm>
            <a:off x="3676887" y="1280890"/>
            <a:ext cx="2389733" cy="394477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5" name="Rectangle 24"/>
          <p:cNvSpPr/>
          <p:nvPr/>
        </p:nvSpPr>
        <p:spPr>
          <a:xfrm>
            <a:off x="6194411" y="1280890"/>
            <a:ext cx="5754794" cy="393150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6" name="Rectangle 25"/>
          <p:cNvSpPr/>
          <p:nvPr/>
        </p:nvSpPr>
        <p:spPr>
          <a:xfrm>
            <a:off x="585196" y="2665279"/>
            <a:ext cx="3091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KORAK </a:t>
            </a:r>
            <a:r>
              <a:rPr lang="en-US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s-Latn-BA" altLang="sr-Latn-R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potvrda podataka nakon njihove kontrole putem linka u e-mailu</a:t>
            </a:r>
            <a:endParaRPr lang="bs-Latn-BA" altLang="sr-Latn-R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76888" y="5567421"/>
            <a:ext cx="3774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KORAK 5. </a:t>
            </a:r>
            <a:r>
              <a:rPr lang="bs-Latn-BA" altLang="sr-Latn-R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korisnički račun je kreiran i putem e-maila vam je dostavljeno vaše “korisničko ime” i “lozinka”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5196" y="2657043"/>
            <a:ext cx="2935643" cy="394420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29" name="Picture 2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r="12170" b="5810"/>
          <a:stretch/>
        </p:blipFill>
        <p:spPr bwMode="auto">
          <a:xfrm>
            <a:off x="612775" y="3588610"/>
            <a:ext cx="2890659" cy="2970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4" b="15573"/>
          <a:stretch/>
        </p:blipFill>
        <p:spPr bwMode="auto">
          <a:xfrm>
            <a:off x="7560860" y="5458193"/>
            <a:ext cx="1965836" cy="1141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676887" y="5458193"/>
            <a:ext cx="5849809" cy="114178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2" name="Rectangle 31"/>
          <p:cNvSpPr/>
          <p:nvPr/>
        </p:nvSpPr>
        <p:spPr>
          <a:xfrm>
            <a:off x="499028" y="888405"/>
            <a:ext cx="834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sr-Latn-R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OBAVEZA REGISTRACIJE ( u 5. </a:t>
            </a:r>
            <a:r>
              <a:rPr lang="en-US" altLang="sr-Latn-RS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koraka</a:t>
            </a:r>
            <a:r>
              <a:rPr lang="en-US" altLang="sr-Latn-R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s-Latn-BA" altLang="sr-Latn-R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26696" y="5319277"/>
            <a:ext cx="2665303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s-Latn-BA" sz="15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Nikada nemojte odavati svoju lozinku. </a:t>
            </a:r>
            <a:r>
              <a:rPr lang="en-US" sz="1500" b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        </a:t>
            </a:r>
            <a:r>
              <a:rPr lang="bs-Latn-BA" sz="1500" b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Vaša </a:t>
            </a:r>
            <a:r>
              <a:rPr lang="bs-Latn-BA" sz="15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lozinka je vaša odgovornost. Prijavite zloupotrebu vaše lozinke.</a:t>
            </a:r>
            <a:endParaRPr lang="bs-Latn-BA" sz="15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460375" y="160804"/>
            <a:ext cx="1132330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spcBef>
                <a:spcPct val="20000"/>
              </a:spcBef>
            </a:pPr>
            <a:r>
              <a:rPr lang="en-US" sz="2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GRUPA OBVEZNIKA -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Subjekti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 kao rezultat svog proizvodnog procesa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određene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otpada i/ili nusproizvoda koji se ne mogu dalje iskoristiti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892" y="160337"/>
            <a:ext cx="1501698" cy="3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1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60" y="1773651"/>
            <a:ext cx="7384331" cy="358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okolac: Otvorena farma muznih krava | Agrosavj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6" name="AutoShape 11" descr="4 koraka recikliranja – savjeti za lakše odvajanje otpada | Korisni savjeti  - Kreni zdravo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7" name="AutoShape 19" descr="Како се граде депоније и какве оне могу бити? | EkoBlo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>
              <a:solidFill>
                <a:prstClr val="black"/>
              </a:solidFill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3" y="5715264"/>
            <a:ext cx="2671651" cy="96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r="6588" b="11987"/>
          <a:stretch/>
        </p:blipFill>
        <p:spPr bwMode="auto">
          <a:xfrm>
            <a:off x="762089" y="2852142"/>
            <a:ext cx="2357294" cy="163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651451" y="1031096"/>
            <a:ext cx="291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KORAK 1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odabir opcije </a:t>
            </a:r>
            <a:endParaRPr lang="bs-Latn-BA" altLang="sr-Latn-RS" dirty="0">
              <a:solidFill>
                <a:srgbClr val="568A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5530" y="1052554"/>
            <a:ext cx="2757468" cy="66271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19689" y="888653"/>
            <a:ext cx="834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sr-Latn-RS" b="1" u="sng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OBAVEZA IZVJEŠTAVANJA</a:t>
            </a:r>
            <a:endParaRPr lang="bs-Latn-BA" altLang="sr-Latn-RS" b="1" dirty="0">
              <a:solidFill>
                <a:srgbClr val="568A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/>
          <p:cNvPicPr/>
          <p:nvPr/>
        </p:nvPicPr>
        <p:blipFill rotWithShape="1">
          <a:blip r:embed="rId5"/>
          <a:srcRect l="3982" t="18920" r="4425" b="31080"/>
          <a:stretch/>
        </p:blipFill>
        <p:spPr bwMode="auto">
          <a:xfrm>
            <a:off x="679030" y="1391158"/>
            <a:ext cx="2619470" cy="291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25529" y="1897770"/>
            <a:ext cx="2757469" cy="259103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5530" y="1901152"/>
            <a:ext cx="2811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KORAK </a:t>
            </a:r>
            <a:r>
              <a:rPr lang="en-US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odabir ponuđene opcije:</a:t>
            </a:r>
          </a:p>
          <a:p>
            <a:pPr marL="342900" indent="-111125">
              <a:buAutoNum type="alphaLcPeriod"/>
              <a:defRPr/>
            </a:pPr>
            <a:r>
              <a:rPr lang="en-US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Nastanak otpada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5125" y="3665181"/>
            <a:ext cx="1303951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46" name="Rectangle 45"/>
          <p:cNvSpPr/>
          <p:nvPr/>
        </p:nvSpPr>
        <p:spPr>
          <a:xfrm>
            <a:off x="624776" y="4635486"/>
            <a:ext cx="2758222" cy="204009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9948" y="4635485"/>
            <a:ext cx="280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KORAK </a:t>
            </a:r>
            <a:r>
              <a:rPr lang="en-US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odabir vrste obrasca iz jedne od 3 ponuđene grupe obrazaca</a:t>
            </a:r>
            <a:endParaRPr lang="bs-Latn-BA" altLang="sr-Latn-RS" dirty="0">
              <a:solidFill>
                <a:srgbClr val="568A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0355" y="6035205"/>
            <a:ext cx="693760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49" name="Rectangle 48"/>
          <p:cNvSpPr/>
          <p:nvPr/>
        </p:nvSpPr>
        <p:spPr>
          <a:xfrm>
            <a:off x="1830561" y="6112018"/>
            <a:ext cx="1086567" cy="834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1" name="Rectangle 50"/>
          <p:cNvSpPr/>
          <p:nvPr/>
        </p:nvSpPr>
        <p:spPr>
          <a:xfrm>
            <a:off x="1830561" y="6263200"/>
            <a:ext cx="1086567" cy="834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2" name="Rectangle 51"/>
          <p:cNvSpPr/>
          <p:nvPr/>
        </p:nvSpPr>
        <p:spPr>
          <a:xfrm>
            <a:off x="1830559" y="6397571"/>
            <a:ext cx="1429469" cy="850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53" name="Rectangle 52"/>
          <p:cNvSpPr/>
          <p:nvPr/>
        </p:nvSpPr>
        <p:spPr>
          <a:xfrm>
            <a:off x="1830558" y="6550765"/>
            <a:ext cx="1429469" cy="82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/>
          </a:p>
        </p:txBody>
      </p:sp>
      <p:sp>
        <p:nvSpPr>
          <p:cNvPr id="69" name="Rectangle 68"/>
          <p:cNvSpPr/>
          <p:nvPr/>
        </p:nvSpPr>
        <p:spPr>
          <a:xfrm>
            <a:off x="3569690" y="1306763"/>
            <a:ext cx="7490272" cy="405393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36207" y="1404319"/>
            <a:ext cx="5908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KORAK 4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popunjavanje odabranog obrasca </a:t>
            </a:r>
            <a:endParaRPr lang="bs-Latn-BA" altLang="sr-Latn-RS" dirty="0">
              <a:solidFill>
                <a:srgbClr val="568A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569690" y="5542880"/>
            <a:ext cx="5617004" cy="79506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19689" y="5598389"/>
            <a:ext cx="5856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KORAK 5</a:t>
            </a:r>
            <a:r>
              <a:rPr lang="bs-Latn-BA" altLang="sr-Latn-RS" dirty="0" smtClean="0">
                <a:solidFill>
                  <a:srgbClr val="568AD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odabirom opcije “finaliziraj” izvještaj postaje vidljiv nadležnim organima i isti se šalje na verifikaciju</a:t>
            </a:r>
            <a:endParaRPr lang="bs-Latn-BA" altLang="sr-Latn-RS" dirty="0">
              <a:solidFill>
                <a:srgbClr val="568AD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186694" y="5438381"/>
            <a:ext cx="2829468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s-Latn-BA" sz="1500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Detaljno uputstvo vezano za unos podataka po određenom obrascu, te mogućnosti koje pruža sistem  će biti  date u posebnim tutorijalima. </a:t>
            </a:r>
            <a:endParaRPr lang="bs-Latn-BA" sz="1500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765175" y="65028"/>
            <a:ext cx="94613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latinLnBrk="1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GRUPA OBVEZNIKA -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Subjekti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 kao rezultat svog proizvodnog procesa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određene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otpada i/ili nusproizvoda koji se ne mogu dalje iskoristiti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36" y="120066"/>
            <a:ext cx="1532926" cy="38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2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Sokolac: Otvorena farma muznih krava | Agrosavj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33" y="1979461"/>
            <a:ext cx="1871270" cy="31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1" descr="4 koraka recikliranja – savjeti za lakše odvajanje otpada | Korisni savjeti  - Kreni zdravo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10" name="AutoShape 19" descr="Како се граде депоније и какве оне могу бити? | EkoBlo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16187" r="8980" b="39044"/>
          <a:stretch/>
        </p:blipFill>
        <p:spPr bwMode="auto">
          <a:xfrm>
            <a:off x="585196" y="1670945"/>
            <a:ext cx="2935643" cy="882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42373" y="4229314"/>
            <a:ext cx="566194" cy="1412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11" y="1631440"/>
            <a:ext cx="5754793" cy="358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5196" y="1262108"/>
            <a:ext cx="291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KORAK 1</a:t>
            </a:r>
            <a:r>
              <a:rPr lang="bs-Latn-BA" altLang="sr-Latn-RS" dirty="0" smtClean="0">
                <a:latin typeface="Times New Roman" pitchFamily="18" charset="0"/>
                <a:cs typeface="Times New Roman" pitchFamily="18" charset="0"/>
              </a:rPr>
              <a:t>. pristup stranici</a:t>
            </a:r>
            <a:endParaRPr lang="bs-Latn-BA" altLang="sr-Latn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76888" y="1267571"/>
            <a:ext cx="2389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KORAK </a:t>
            </a:r>
            <a:r>
              <a:rPr lang="en-US" altLang="sr-Latn-R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s-Latn-BA" altLang="sr-Latn-RS" dirty="0" smtClean="0">
                <a:latin typeface="Times New Roman" pitchFamily="18" charset="0"/>
                <a:cs typeface="Times New Roman" pitchFamily="18" charset="0"/>
              </a:rPr>
              <a:t>pristup registracijskom obrascu</a:t>
            </a:r>
            <a:endParaRPr lang="bs-Latn-BA" altLang="sr-Latn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9275" y="1283565"/>
            <a:ext cx="2944160" cy="126239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76887" y="1280890"/>
            <a:ext cx="2389733" cy="394477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4411" y="1280890"/>
            <a:ext cx="5754794" cy="393150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5196" y="2665279"/>
            <a:ext cx="3091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KORAK </a:t>
            </a:r>
            <a:r>
              <a:rPr lang="en-US" altLang="sr-Latn-R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s-Latn-BA" altLang="sr-Latn-RS" dirty="0" smtClean="0">
                <a:latin typeface="Times New Roman" pitchFamily="18" charset="0"/>
                <a:cs typeface="Times New Roman" pitchFamily="18" charset="0"/>
              </a:rPr>
              <a:t>potvrda podataka nakon njihove kontrole putem linka u e-mailu</a:t>
            </a:r>
            <a:endParaRPr lang="bs-Latn-BA" altLang="sr-Latn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6888" y="5567421"/>
            <a:ext cx="3774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KORAK 5. </a:t>
            </a:r>
            <a:r>
              <a:rPr lang="bs-Latn-BA" altLang="sr-Latn-RS" dirty="0" smtClean="0">
                <a:latin typeface="Times New Roman" pitchFamily="18" charset="0"/>
                <a:cs typeface="Times New Roman" pitchFamily="18" charset="0"/>
              </a:rPr>
              <a:t>korisnički račun je kreiran i putem e-maila vam je dostavljeno vaše “korisničko ime” i “lozinka”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5196" y="2657043"/>
            <a:ext cx="2935643" cy="394420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r="12170" b="5810"/>
          <a:stretch/>
        </p:blipFill>
        <p:spPr bwMode="auto">
          <a:xfrm>
            <a:off x="612775" y="3588610"/>
            <a:ext cx="2890659" cy="2970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4" b="15573"/>
          <a:stretch/>
        </p:blipFill>
        <p:spPr bwMode="auto">
          <a:xfrm>
            <a:off x="7560860" y="5458193"/>
            <a:ext cx="1965836" cy="1141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676887" y="5458193"/>
            <a:ext cx="5849809" cy="114178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9275" y="804476"/>
            <a:ext cx="834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sr-Latn-RS" b="1" u="sng" dirty="0" smtClean="0">
                <a:latin typeface="Times New Roman" pitchFamily="18" charset="0"/>
                <a:cs typeface="Times New Roman" pitchFamily="18" charset="0"/>
              </a:rPr>
              <a:t>OBAVEZA REGISTRACIJE ( u 5. </a:t>
            </a:r>
            <a:r>
              <a:rPr lang="en-US" altLang="sr-Latn-RS" b="1" u="sng" dirty="0" err="1" smtClean="0">
                <a:latin typeface="Times New Roman" pitchFamily="18" charset="0"/>
                <a:cs typeface="Times New Roman" pitchFamily="18" charset="0"/>
              </a:rPr>
              <a:t>koraka</a:t>
            </a:r>
            <a:r>
              <a:rPr lang="en-US" altLang="sr-Latn-RS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bs-Latn-BA" alt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26696" y="5319277"/>
            <a:ext cx="2665303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s-Latn-BA" sz="15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Nikada nemojte odavati svoju lozinku. </a:t>
            </a:r>
            <a:r>
              <a:rPr lang="en-US" sz="1500" b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        </a:t>
            </a:r>
            <a:r>
              <a:rPr lang="bs-Latn-BA" sz="1500" b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Vaša </a:t>
            </a:r>
            <a:r>
              <a:rPr lang="bs-Latn-BA" sz="15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lozinka je vaša odgovornost. Prijavite zloupotrebu vaše lozinke.</a:t>
            </a:r>
            <a:endParaRPr lang="bs-Latn-BA" sz="15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559274" y="57177"/>
            <a:ext cx="10008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latinLnBrk="1">
              <a:spcBef>
                <a:spcPct val="20000"/>
              </a:spcBef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GRUPA OBVEZNIKA - </a:t>
            </a:r>
            <a:r>
              <a:rPr lang="bs-Latn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Subjekti </a:t>
            </a: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bs-Latn-B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bave uvozom, proizvodnjom, distribucijom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plasmanom proizvoda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poslije upotrebe postaju posebne kategorije </a:t>
            </a:r>
            <a:r>
              <a:rPr lang="bs-Latn-B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otpada</a:t>
            </a: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996" y="195301"/>
            <a:ext cx="1386278" cy="3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1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r="7869" b="5520"/>
          <a:stretch/>
        </p:blipFill>
        <p:spPr bwMode="auto">
          <a:xfrm>
            <a:off x="5746966" y="1403932"/>
            <a:ext cx="2493359" cy="18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4 koraka recikliranja – savjeti za lakše odvajanje otpada | Korisni savjeti  - Kreni zdravo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12" name="Rectangle 11"/>
          <p:cNvSpPr/>
          <p:nvPr/>
        </p:nvSpPr>
        <p:spPr>
          <a:xfrm>
            <a:off x="568084" y="1732383"/>
            <a:ext cx="291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KORAK 1</a:t>
            </a:r>
            <a:r>
              <a:rPr lang="bs-Latn-BA" altLang="sr-Latn-RS" dirty="0" smtClean="0">
                <a:latin typeface="Times New Roman" pitchFamily="18" charset="0"/>
                <a:cs typeface="Times New Roman" pitchFamily="18" charset="0"/>
              </a:rPr>
              <a:t>. odabir opcije </a:t>
            </a:r>
            <a:endParaRPr lang="bs-Latn-BA" altLang="sr-Latn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163" y="1753841"/>
            <a:ext cx="2757468" cy="66271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375" y="905366"/>
            <a:ext cx="834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sr-Latn-RS" b="1" u="sng" dirty="0" smtClean="0">
                <a:latin typeface="Times New Roman" pitchFamily="18" charset="0"/>
                <a:cs typeface="Times New Roman" pitchFamily="18" charset="0"/>
              </a:rPr>
              <a:t>OBAVEZA IZVJEŠTAVANJA</a:t>
            </a:r>
            <a:endParaRPr lang="bs-Latn-BA" alt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1118" y="1337094"/>
            <a:ext cx="4603672" cy="190351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37802" y="1701322"/>
            <a:ext cx="180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KORAK 2</a:t>
            </a:r>
            <a:r>
              <a:rPr lang="bs-Latn-BA" altLang="sr-Latn-RS" dirty="0" smtClean="0">
                <a:latin typeface="Times New Roman" pitchFamily="18" charset="0"/>
                <a:cs typeface="Times New Roman" pitchFamily="18" charset="0"/>
              </a:rPr>
              <a:t>.   odabir odgovarajućeg obrasca: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46966" y="2524981"/>
            <a:ext cx="2425700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0375" y="3451755"/>
            <a:ext cx="8945663" cy="315897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893" y="3534762"/>
            <a:ext cx="5908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KORAK </a:t>
            </a:r>
            <a:r>
              <a:rPr lang="en-US" altLang="sr-Latn-R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s-Latn-BA" altLang="sr-Latn-RS" dirty="0" smtClean="0">
                <a:latin typeface="Times New Roman" pitchFamily="18" charset="0"/>
                <a:cs typeface="Times New Roman" pitchFamily="18" charset="0"/>
              </a:rPr>
              <a:t>. popunjavanje odabranog obrasca </a:t>
            </a:r>
            <a:endParaRPr lang="bs-Latn-BA" altLang="sr-Latn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86396" y="3451755"/>
            <a:ext cx="2378484" cy="224137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36396" y="3507265"/>
            <a:ext cx="21997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s-Latn-BA" altLang="sr-Latn-RS" b="1" dirty="0" smtClean="0">
                <a:latin typeface="Times New Roman" pitchFamily="18" charset="0"/>
                <a:cs typeface="Times New Roman" pitchFamily="18" charset="0"/>
              </a:rPr>
              <a:t>KORAK</a:t>
            </a:r>
            <a:r>
              <a:rPr lang="en-US" altLang="sr-Latn-RS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bs-Latn-BA" altLang="sr-Latn-RS" dirty="0" smtClean="0">
                <a:latin typeface="Times New Roman" pitchFamily="18" charset="0"/>
                <a:cs typeface="Times New Roman" pitchFamily="18" charset="0"/>
              </a:rPr>
              <a:t>. odabirom opcije “finaliziraj” izvještaj postaje vidljiv nadležnim organima i isti se šalje na verifikaciju</a:t>
            </a:r>
            <a:endParaRPr lang="bs-Latn-BA" altLang="sr-Latn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17220" y="1451737"/>
            <a:ext cx="2829468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s-Latn-BA" sz="1500" b="1" u="sng" dirty="0" smtClean="0">
                <a:latin typeface="Times New Roman"/>
                <a:ea typeface="Calibri"/>
                <a:cs typeface="Times New Roman"/>
              </a:rPr>
              <a:t>Detaljno uputstvo vezano za unos podataka po određenom obrascu, te mogućnosti koje pruža sistem  će biti  date u posebnim tutorijalima. </a:t>
            </a:r>
            <a:endParaRPr lang="bs-Latn-BA" sz="15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9F31D73-6BC4-49C7-961D-ED0E8E5A34BA}"/>
              </a:ext>
            </a:extLst>
          </p:cNvPr>
          <p:cNvSpPr txBox="1"/>
          <p:nvPr/>
        </p:nvSpPr>
        <p:spPr>
          <a:xfrm>
            <a:off x="526893" y="154846"/>
            <a:ext cx="11319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latinLnBrk="1">
              <a:spcBef>
                <a:spcPct val="20000"/>
              </a:spcBef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GRUPA OBVEZNIKA - </a:t>
            </a:r>
            <a:r>
              <a:rPr lang="bs-Latn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Subjekti </a:t>
            </a: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bs-Latn-B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bave uvozom, proizvodnjom, distribucijom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bs-Latn-B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bs-Latn-B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plasmanom proizvoda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poslije upotrebe postaju posebne kategorije otpada</a:t>
            </a: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latinLnBrk="1">
              <a:spcBef>
                <a:spcPct val="20000"/>
              </a:spcBef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23802"/>
          <a:stretch/>
        </p:blipFill>
        <p:spPr bwMode="auto">
          <a:xfrm>
            <a:off x="758617" y="2085196"/>
            <a:ext cx="2197504" cy="21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746966" y="2781980"/>
            <a:ext cx="2425700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37441" y="2267202"/>
            <a:ext cx="2425700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37441" y="2039206"/>
            <a:ext cx="2425700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46966" y="1782031"/>
            <a:ext cx="2425700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46966" y="3013227"/>
            <a:ext cx="2425700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>
              <a:solidFill>
                <a:schemeClr val="tx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3" y="3867576"/>
            <a:ext cx="8810121" cy="26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61" y="120066"/>
            <a:ext cx="1436294" cy="36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1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588906-E9EF-44CB-8CA8-95CC453BE941}"/>
              </a:ext>
            </a:extLst>
          </p:cNvPr>
          <p:cNvSpPr txBox="1"/>
          <p:nvPr/>
        </p:nvSpPr>
        <p:spPr>
          <a:xfrm>
            <a:off x="1393848" y="1705485"/>
            <a:ext cx="9285654" cy="331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defTabSz="914400" latinLnBrk="1">
              <a:spcBef>
                <a:spcPct val="20000"/>
              </a:spcBef>
              <a:buFont typeface="Arial" pitchFamily="34" charset="0"/>
              <a:buAutoNum type="romanUcPeriod" startAt="2"/>
            </a:pPr>
            <a:endParaRPr lang="bs-Latn-BA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defTabSz="914400" latinLnBrk="1">
              <a:spcBef>
                <a:spcPct val="20000"/>
              </a:spcBef>
              <a:buFont typeface="+mj-lt"/>
              <a:buAutoNum type="alphaLcParenR"/>
              <a:tabLst>
                <a:tab pos="573088" algn="l"/>
              </a:tabLst>
              <a:defRPr/>
            </a:pPr>
            <a:r>
              <a:rPr lang="bs-Latn-BA" altLang="en-US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Gdje pronaći pregled zakonske regulative?</a:t>
            </a:r>
          </a:p>
          <a:p>
            <a:pPr marL="514350" lvl="0" indent="-514350" defTabSz="914400" latinLnBrk="1">
              <a:spcBef>
                <a:spcPct val="20000"/>
              </a:spcBef>
              <a:buFont typeface="+mj-lt"/>
              <a:buAutoNum type="alphaLcParenR"/>
              <a:tabLst>
                <a:tab pos="573088" algn="l"/>
              </a:tabLst>
              <a:defRPr/>
            </a:pPr>
            <a:r>
              <a:rPr lang="bs-Latn-BA" altLang="en-US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Gdje pronaći detaljno uputstvo za registraciju i unos podataka u ISUO?</a:t>
            </a:r>
          </a:p>
          <a:p>
            <a:pPr marL="514350" lvl="0" indent="-514350" defTabSz="914400" latinLnBrk="1">
              <a:spcBef>
                <a:spcPct val="20000"/>
              </a:spcBef>
              <a:buFont typeface="+mj-lt"/>
              <a:buAutoNum type="alphaLcParenR"/>
              <a:tabLst>
                <a:tab pos="573088" algn="l"/>
              </a:tabLst>
              <a:defRPr/>
            </a:pPr>
            <a:r>
              <a:rPr lang="bs-Latn-BA" altLang="en-US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Rokovi za dostavljanje podataka u ISUO.</a:t>
            </a:r>
          </a:p>
          <a:p>
            <a:pPr marL="514350" lvl="0" indent="-514350" defTabSz="914400" latinLnBrk="1">
              <a:spcBef>
                <a:spcPct val="20000"/>
              </a:spcBef>
              <a:buFont typeface="+mj-lt"/>
              <a:buAutoNum type="alphaLcParenR"/>
              <a:tabLst>
                <a:tab pos="573088" algn="l"/>
              </a:tabLst>
              <a:defRPr/>
            </a:pPr>
            <a:r>
              <a:rPr lang="bs-Latn-BA" altLang="en-US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Gdje i kako dobiti dodatne informacije</a:t>
            </a:r>
            <a:r>
              <a:rPr lang="en-US" altLang="en-US" sz="3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s-Latn-BA" altLang="en-US" sz="3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946" y="525135"/>
            <a:ext cx="1487132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C000"/>
                </a:solidFill>
                <a:cs typeface="Arial" pitchFamily="34" charset="0"/>
              </a:rPr>
              <a:t>05</a:t>
            </a:r>
            <a:endParaRPr lang="ko-KR" altLang="en-US" sz="4800" b="1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157" y="120066"/>
            <a:ext cx="1611398" cy="4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1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56" y="2355228"/>
            <a:ext cx="2537973" cy="426647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16765" r="8980" b="39044"/>
          <a:stretch/>
        </p:blipFill>
        <p:spPr bwMode="auto">
          <a:xfrm>
            <a:off x="1419899" y="1270660"/>
            <a:ext cx="2692488" cy="87124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8665" y="1893770"/>
            <a:ext cx="2425700" cy="157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3096" y="5701271"/>
            <a:ext cx="1054100" cy="1598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665" y="5861127"/>
            <a:ext cx="1054100" cy="1502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s-Latn-BA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3801" y="488087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s-Latn-BA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 </a:t>
            </a:r>
            <a:r>
              <a:rPr lang="bs-Latn-BA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zaštitu okoliša Federacije </a:t>
            </a:r>
            <a:r>
              <a:rPr lang="bs-Latn-BA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BiH</a:t>
            </a:r>
            <a:endParaRPr lang="en-US" sz="1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bs-Latn-BA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Bosna i </a:t>
            </a:r>
            <a:r>
              <a:rPr lang="bs-Latn-BA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Hercegovina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Federacija</a:t>
            </a:r>
            <a:r>
              <a:rPr 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BiH</a:t>
            </a:r>
            <a:endParaRPr lang="en-US" sz="1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bs-Latn-BA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71 000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Sarajevo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s-Latn-BA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Hamdije </a:t>
            </a:r>
            <a:r>
              <a:rPr lang="bs-Latn-BA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Čemerlića, 39a</a:t>
            </a:r>
            <a:endParaRPr lang="bs-Latn-B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033 723 680 / fax. 033 723 680</a:t>
            </a:r>
          </a:p>
          <a:p>
            <a:pPr algn="ctr">
              <a:defRPr/>
            </a:pP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obavijest@fzofbih.org.ba</a:t>
            </a:r>
          </a:p>
          <a:p>
            <a:pPr algn="ctr">
              <a:defRPr/>
            </a:pP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web:  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www.otpadfbih</a:t>
            </a:r>
            <a:r>
              <a:rPr lang="bs-Latn-BA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www.fzofbih.org.ba</a:t>
            </a:r>
            <a:endParaRPr lang="en-US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649" y="147100"/>
            <a:ext cx="476957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 defTabSz="914400" latinLnBrk="1">
              <a:spcBef>
                <a:spcPct val="20000"/>
              </a:spcBef>
              <a:tabLst>
                <a:tab pos="573088" algn="l"/>
              </a:tabLst>
              <a:defRPr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s-Latn-B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Gdje pronaći pregled zakonske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regulative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9650" y="516432"/>
            <a:ext cx="476957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39725" lvl="0" indent="-339725" defTabSz="914400" latinLnBrk="1">
              <a:spcBef>
                <a:spcPct val="20000"/>
              </a:spcBef>
              <a:tabLst>
                <a:tab pos="573088" algn="l"/>
              </a:tabLst>
              <a:defRPr/>
            </a:pPr>
            <a:r>
              <a:rPr lang="bs-Latn-B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  Gdje pronaći detaljno uputstvo za                   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s-Latn-B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registraciju i unos podataka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2762" y="657916"/>
            <a:ext cx="574677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defTabSz="914400" latinLnBrk="1">
              <a:spcBef>
                <a:spcPct val="20000"/>
              </a:spcBef>
              <a:tabLst>
                <a:tab pos="573088" algn="l"/>
              </a:tabLst>
              <a:defRPr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  </a:t>
            </a:r>
            <a:r>
              <a:rPr lang="bs-Latn-B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Rokovi za registraciju i unos podataka u ISUO?</a:t>
            </a:r>
            <a:endParaRPr lang="bs-Latn-BA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7115" y="4511540"/>
            <a:ext cx="453806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defTabSz="914400" latinLnBrk="1">
              <a:spcBef>
                <a:spcPct val="20000"/>
              </a:spcBef>
              <a:tabLst>
                <a:tab pos="573088" algn="l"/>
              </a:tabLst>
              <a:defRPr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pl-PL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Gdje </a:t>
            </a:r>
            <a:r>
              <a:rPr lang="pl-P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kako dobiti dodatne informacije</a:t>
            </a:r>
            <a:r>
              <a:rPr lang="pl-PL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650" y="1378616"/>
            <a:ext cx="766557" cy="27699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 defTabSz="914400" latinLnBrk="1">
              <a:spcBef>
                <a:spcPct val="20000"/>
              </a:spcBef>
              <a:tabLst>
                <a:tab pos="573088" algn="l"/>
              </a:tabLst>
              <a:defRPr/>
            </a:pPr>
            <a:r>
              <a:rPr lang="bs-Latn-BA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Korak 1.</a:t>
            </a:r>
            <a:endParaRPr lang="bs-Latn-BA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649" y="2362303"/>
            <a:ext cx="766557" cy="27699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 defTabSz="914400" latinLnBrk="1">
              <a:spcBef>
                <a:spcPct val="20000"/>
              </a:spcBef>
              <a:tabLst>
                <a:tab pos="573088" algn="l"/>
              </a:tabLst>
              <a:defRPr/>
            </a:pPr>
            <a:r>
              <a:rPr lang="bs-Latn-BA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Korak </a:t>
            </a: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s-Latn-BA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s-Latn-BA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2" y="131759"/>
            <a:ext cx="1449251" cy="36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32590"/>
              </p:ext>
            </p:extLst>
          </p:nvPr>
        </p:nvGraphicFramePr>
        <p:xfrm>
          <a:off x="5400136" y="1191114"/>
          <a:ext cx="6475189" cy="3048000"/>
        </p:xfrm>
        <a:graphic>
          <a:graphicData uri="http://schemas.openxmlformats.org/drawingml/2006/table">
            <a:tbl>
              <a:tblPr/>
              <a:tblGrid>
                <a:gridCol w="680030"/>
                <a:gridCol w="2490043"/>
                <a:gridCol w="1179433"/>
                <a:gridCol w="2125683"/>
              </a:tblGrid>
              <a:tr h="6477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s-Latn-B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Rokovi za </a:t>
                      </a:r>
                      <a:r>
                        <a:rPr lang="bs-Latn-B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gi</a:t>
                      </a:r>
                      <a:r>
                        <a:rPr lang="bs-Latn-B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straciju </a:t>
                      </a:r>
                      <a:r>
                        <a:rPr lang="bs-Latn-B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 dostavljanje izvještaja obveznika izvještavanja u Informacioni sistem upravljanja otpadom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Rokovi za </a:t>
                      </a:r>
                      <a:r>
                        <a:rPr lang="pl-PL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registraciju i dostavljanje izvještaja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za kalendarsku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pl-PL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2020.g</a:t>
                      </a:r>
                      <a:r>
                        <a:rPr lang="pl-PL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Rokovi za </a:t>
                      </a:r>
                      <a:r>
                        <a:rPr lang="pl-PL" sz="11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dostavljanje</a:t>
                      </a:r>
                      <a:r>
                        <a:rPr lang="en-US" sz="11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pl-PL" sz="11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pl-PL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izvještaja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za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kalendarsku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pl-PL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2021.g.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Grupa I.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Subjekti koji se bave bilo kojom aktivnošću upravljanja otpadom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30.06.2021.g.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Unos podatak jednom mjesečno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Grupa II.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Subjekti koji  kao rezultat svog proizvodnog procesa imaju određene vrste otpada i/ili nusproizvoda koji se ne mogu dalje iskoristiti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30.06.2021.g.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Unos podatak jednom mjesečno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Grupa III.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Subjekti koji se bave uvozom, proizvodnjom, distribucijom i plasmanom proizvoda  koji poslije upotrebe postaju posebne kategorije otpada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31.03.2021.g.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31.03.2022.g</a:t>
                      </a:r>
                      <a:r>
                        <a:rPr lang="bs-Latn-B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odnosno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20.07.2022. (za I.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polugodište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  20.01.2023. (za II.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polugodište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bs-Latn-B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0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0946" y="525135"/>
            <a:ext cx="1487132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cs typeface="Arial" pitchFamily="34" charset="0"/>
              </a:rPr>
              <a:t>01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521" y="2002642"/>
            <a:ext cx="8393501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pt-BR" altLang="ko-KR" sz="4000" b="1" dirty="0">
                <a:cs typeface="Arial" pitchFamily="34" charset="0"/>
              </a:rPr>
              <a:t>Svrha i značaj uspostave </a:t>
            </a:r>
            <a:r>
              <a:rPr lang="pt-BR" altLang="ko-KR" sz="4000" b="1" dirty="0" smtClean="0">
                <a:cs typeface="Arial" pitchFamily="34" charset="0"/>
              </a:rPr>
              <a:t>Informacionog sistema upravljanja </a:t>
            </a:r>
            <a:r>
              <a:rPr lang="pt-BR" altLang="ko-KR" sz="4000" b="1" dirty="0">
                <a:cs typeface="Arial" pitchFamily="34" charset="0"/>
              </a:rPr>
              <a:t>otpadom </a:t>
            </a:r>
            <a:r>
              <a:rPr lang="pt-BR" altLang="ko-KR" sz="4000" b="1" dirty="0" smtClean="0">
                <a:cs typeface="Arial" pitchFamily="34" charset="0"/>
              </a:rPr>
              <a:t>F </a:t>
            </a:r>
            <a:r>
              <a:rPr lang="pt-BR" altLang="ko-KR" sz="4000" b="1" dirty="0">
                <a:cs typeface="Arial" pitchFamily="34" charset="0"/>
              </a:rPr>
              <a:t>BiH!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04499CE-2AFA-4059-A9A2-12C85BF26908}"/>
              </a:ext>
            </a:extLst>
          </p:cNvPr>
          <p:cNvGrpSpPr/>
          <p:nvPr/>
        </p:nvGrpSpPr>
        <p:grpSpPr>
          <a:xfrm flipH="1">
            <a:off x="8715940" y="2117261"/>
            <a:ext cx="2653108" cy="4167106"/>
            <a:chOff x="1185779" y="1929660"/>
            <a:chExt cx="2653108" cy="4167106"/>
          </a:xfrm>
        </p:grpSpPr>
        <p:sp>
          <p:nvSpPr>
            <p:cNvPr id="8" name="Freeform: Shape 3">
              <a:extLst>
                <a:ext uri="{FF2B5EF4-FFF2-40B4-BE49-F238E27FC236}">
                  <a16:creationId xmlns="" xmlns:a16="http://schemas.microsoft.com/office/drawing/2014/main" id="{B45B6E50-1ED1-4F6D-8BA5-AC39B8783E33}"/>
                </a:ext>
              </a:extLst>
            </p:cNvPr>
            <p:cNvSpPr/>
            <p:nvPr/>
          </p:nvSpPr>
          <p:spPr>
            <a:xfrm rot="10800000">
              <a:off x="2031023" y="2910519"/>
              <a:ext cx="914400" cy="3186247"/>
            </a:xfrm>
            <a:custGeom>
              <a:avLst/>
              <a:gdLst>
                <a:gd name="connsiteX0" fmla="*/ 622790 w 914400"/>
                <a:gd name="connsiteY0" fmla="*/ 351869 h 2652291"/>
                <a:gd name="connsiteX1" fmla="*/ 457202 w 914400"/>
                <a:gd name="connsiteY1" fmla="*/ 91618 h 2652291"/>
                <a:gd name="connsiteX2" fmla="*/ 291613 w 914400"/>
                <a:gd name="connsiteY2" fmla="*/ 351869 h 2652291"/>
                <a:gd name="connsiteX3" fmla="*/ 692394 w 914400"/>
                <a:gd name="connsiteY3" fmla="*/ 2652291 h 2652291"/>
                <a:gd name="connsiteX4" fmla="*/ 649531 w 914400"/>
                <a:gd name="connsiteY4" fmla="*/ 2652291 h 2652291"/>
                <a:gd name="connsiteX5" fmla="*/ 649532 w 914400"/>
                <a:gd name="connsiteY5" fmla="*/ 946070 h 2652291"/>
                <a:gd name="connsiteX6" fmla="*/ 460497 w 914400"/>
                <a:gd name="connsiteY6" fmla="*/ 757035 h 2652291"/>
                <a:gd name="connsiteX7" fmla="*/ 271462 w 914400"/>
                <a:gd name="connsiteY7" fmla="*/ 946070 h 2652291"/>
                <a:gd name="connsiteX8" fmla="*/ 271462 w 914400"/>
                <a:gd name="connsiteY8" fmla="*/ 2652291 h 2652291"/>
                <a:gd name="connsiteX9" fmla="*/ 228599 w 914400"/>
                <a:gd name="connsiteY9" fmla="*/ 2652291 h 2652291"/>
                <a:gd name="connsiteX10" fmla="*/ 228600 w 914400"/>
                <a:gd name="connsiteY10" fmla="*/ 946070 h 2652291"/>
                <a:gd name="connsiteX11" fmla="*/ 39565 w 914400"/>
                <a:gd name="connsiteY11" fmla="*/ 757035 h 2652291"/>
                <a:gd name="connsiteX12" fmla="*/ 39565 w 914400"/>
                <a:gd name="connsiteY12" fmla="*/ 2061099 h 2652291"/>
                <a:gd name="connsiteX13" fmla="*/ 0 w 914400"/>
                <a:gd name="connsiteY13" fmla="*/ 2061099 h 2652291"/>
                <a:gd name="connsiteX14" fmla="*/ 0 w 914400"/>
                <a:gd name="connsiteY14" fmla="*/ 718570 h 2652291"/>
                <a:gd name="connsiteX15" fmla="*/ 0 w 914400"/>
                <a:gd name="connsiteY15" fmla="*/ 718569 h 2652291"/>
                <a:gd name="connsiteX16" fmla="*/ 1 w 914400"/>
                <a:gd name="connsiteY16" fmla="*/ 718569 h 2652291"/>
                <a:gd name="connsiteX17" fmla="*/ 457200 w 914400"/>
                <a:gd name="connsiteY17" fmla="*/ 0 h 2652291"/>
                <a:gd name="connsiteX18" fmla="*/ 914399 w 914400"/>
                <a:gd name="connsiteY18" fmla="*/ 718569 h 2652291"/>
                <a:gd name="connsiteX19" fmla="*/ 914400 w 914400"/>
                <a:gd name="connsiteY19" fmla="*/ 718569 h 2652291"/>
                <a:gd name="connsiteX20" fmla="*/ 914400 w 914400"/>
                <a:gd name="connsiteY20" fmla="*/ 718570 h 2652291"/>
                <a:gd name="connsiteX21" fmla="*/ 914400 w 914400"/>
                <a:gd name="connsiteY21" fmla="*/ 2061098 h 2652291"/>
                <a:gd name="connsiteX22" fmla="*/ 881428 w 914400"/>
                <a:gd name="connsiteY22" fmla="*/ 2061098 h 2652291"/>
                <a:gd name="connsiteX23" fmla="*/ 881428 w 914400"/>
                <a:gd name="connsiteY23" fmla="*/ 757035 h 2652291"/>
                <a:gd name="connsiteX24" fmla="*/ 692393 w 914400"/>
                <a:gd name="connsiteY24" fmla="*/ 946070 h 2652291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71462 w 914400"/>
                <a:gd name="connsiteY9" fmla="*/ 2652291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68124 w 914400"/>
                <a:gd name="connsiteY9" fmla="*/ 3172898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400" h="3186247">
                  <a:moveTo>
                    <a:pt x="622790" y="351869"/>
                  </a:moveTo>
                  <a:lnTo>
                    <a:pt x="457202" y="91618"/>
                  </a:lnTo>
                  <a:lnTo>
                    <a:pt x="291613" y="351869"/>
                  </a:lnTo>
                  <a:lnTo>
                    <a:pt x="622790" y="351869"/>
                  </a:lnTo>
                  <a:close/>
                  <a:moveTo>
                    <a:pt x="692394" y="2652291"/>
                  </a:moveTo>
                  <a:lnTo>
                    <a:pt x="649531" y="2652291"/>
                  </a:lnTo>
                  <a:cubicBezTo>
                    <a:pt x="649531" y="2083551"/>
                    <a:pt x="649532" y="1514810"/>
                    <a:pt x="649532" y="946070"/>
                  </a:cubicBezTo>
                  <a:cubicBezTo>
                    <a:pt x="649532" y="841669"/>
                    <a:pt x="564898" y="757035"/>
                    <a:pt x="460497" y="757035"/>
                  </a:cubicBezTo>
                  <a:cubicBezTo>
                    <a:pt x="356096" y="757035"/>
                    <a:pt x="271462" y="841669"/>
                    <a:pt x="271462" y="946070"/>
                  </a:cubicBezTo>
                  <a:cubicBezTo>
                    <a:pt x="270349" y="1688346"/>
                    <a:pt x="269237" y="2430622"/>
                    <a:pt x="268124" y="3172898"/>
                  </a:cubicBezTo>
                  <a:lnTo>
                    <a:pt x="225262" y="3186247"/>
                  </a:lnTo>
                  <a:cubicBezTo>
                    <a:pt x="225262" y="2617507"/>
                    <a:pt x="228600" y="1514810"/>
                    <a:pt x="228600" y="946070"/>
                  </a:cubicBezTo>
                  <a:cubicBezTo>
                    <a:pt x="228600" y="841669"/>
                    <a:pt x="143966" y="757035"/>
                    <a:pt x="39565" y="757035"/>
                  </a:cubicBezTo>
                  <a:lnTo>
                    <a:pt x="39565" y="2061099"/>
                  </a:lnTo>
                  <a:lnTo>
                    <a:pt x="0" y="2061099"/>
                  </a:lnTo>
                  <a:lnTo>
                    <a:pt x="0" y="718570"/>
                  </a:lnTo>
                  <a:lnTo>
                    <a:pt x="0" y="718569"/>
                  </a:lnTo>
                  <a:lnTo>
                    <a:pt x="1" y="718569"/>
                  </a:lnTo>
                  <a:lnTo>
                    <a:pt x="457200" y="0"/>
                  </a:lnTo>
                  <a:lnTo>
                    <a:pt x="914399" y="718569"/>
                  </a:lnTo>
                  <a:lnTo>
                    <a:pt x="914400" y="718569"/>
                  </a:lnTo>
                  <a:lnTo>
                    <a:pt x="914400" y="718570"/>
                  </a:lnTo>
                  <a:lnTo>
                    <a:pt x="914400" y="2061098"/>
                  </a:lnTo>
                  <a:lnTo>
                    <a:pt x="881428" y="2061098"/>
                  </a:lnTo>
                  <a:lnTo>
                    <a:pt x="881428" y="757035"/>
                  </a:lnTo>
                  <a:cubicBezTo>
                    <a:pt x="777027" y="757035"/>
                    <a:pt x="692393" y="841669"/>
                    <a:pt x="692393" y="946070"/>
                  </a:cubicBezTo>
                  <a:cubicBezTo>
                    <a:pt x="692393" y="1514810"/>
                    <a:pt x="692394" y="2083551"/>
                    <a:pt x="692394" y="2652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45">
              <a:extLst>
                <a:ext uri="{FF2B5EF4-FFF2-40B4-BE49-F238E27FC236}">
                  <a16:creationId xmlns="" xmlns:a16="http://schemas.microsoft.com/office/drawing/2014/main" id="{CE1BC6D0-1E6F-4C51-85B4-308C1F7BD0FA}"/>
                </a:ext>
              </a:extLst>
            </p:cNvPr>
            <p:cNvSpPr/>
            <p:nvPr/>
          </p:nvSpPr>
          <p:spPr>
            <a:xfrm rot="810005" flipH="1">
              <a:off x="2946073" y="3638269"/>
              <a:ext cx="892814" cy="52248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Freeform 50">
              <a:extLst>
                <a:ext uri="{FF2B5EF4-FFF2-40B4-BE49-F238E27FC236}">
                  <a16:creationId xmlns="" xmlns:a16="http://schemas.microsoft.com/office/drawing/2014/main" id="{1046CD69-C029-4339-AC09-76E397CED77E}"/>
                </a:ext>
              </a:extLst>
            </p:cNvPr>
            <p:cNvSpPr/>
            <p:nvPr/>
          </p:nvSpPr>
          <p:spPr>
            <a:xfrm rot="1369059">
              <a:off x="1185779" y="3324128"/>
              <a:ext cx="1045654" cy="61193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Freeform 45">
              <a:extLst>
                <a:ext uri="{FF2B5EF4-FFF2-40B4-BE49-F238E27FC236}">
                  <a16:creationId xmlns="" xmlns:a16="http://schemas.microsoft.com/office/drawing/2014/main" id="{18D99640-C15E-43EB-BA78-85666693CB4E}"/>
                </a:ext>
              </a:extLst>
            </p:cNvPr>
            <p:cNvSpPr/>
            <p:nvPr/>
          </p:nvSpPr>
          <p:spPr>
            <a:xfrm rot="21310303" flipH="1">
              <a:off x="2684779" y="3281210"/>
              <a:ext cx="454929" cy="26623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Freeform 45">
              <a:extLst>
                <a:ext uri="{FF2B5EF4-FFF2-40B4-BE49-F238E27FC236}">
                  <a16:creationId xmlns="" xmlns:a16="http://schemas.microsoft.com/office/drawing/2014/main" id="{11497162-DCAD-4D14-84BB-B33C79B1F93E}"/>
                </a:ext>
              </a:extLst>
            </p:cNvPr>
            <p:cNvSpPr/>
            <p:nvPr/>
          </p:nvSpPr>
          <p:spPr>
            <a:xfrm rot="396499" flipH="1">
              <a:off x="2040745" y="3833601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Freeform 50">
              <a:extLst>
                <a:ext uri="{FF2B5EF4-FFF2-40B4-BE49-F238E27FC236}">
                  <a16:creationId xmlns="" xmlns:a16="http://schemas.microsoft.com/office/drawing/2014/main" id="{9351A2EC-1257-4C7E-AC87-73EB727D6EA7}"/>
                </a:ext>
              </a:extLst>
            </p:cNvPr>
            <p:cNvSpPr/>
            <p:nvPr/>
          </p:nvSpPr>
          <p:spPr>
            <a:xfrm rot="403061">
              <a:off x="1973760" y="3291297"/>
              <a:ext cx="315405" cy="18458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Freeform 45">
              <a:extLst>
                <a:ext uri="{FF2B5EF4-FFF2-40B4-BE49-F238E27FC236}">
                  <a16:creationId xmlns="" xmlns:a16="http://schemas.microsoft.com/office/drawing/2014/main" id="{004F0EA3-645B-4BE0-9556-F49C15CE983E}"/>
                </a:ext>
              </a:extLst>
            </p:cNvPr>
            <p:cNvSpPr/>
            <p:nvPr/>
          </p:nvSpPr>
          <p:spPr>
            <a:xfrm rot="20700000" flipH="1">
              <a:off x="2239731" y="3133449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Freeform 45">
              <a:extLst>
                <a:ext uri="{FF2B5EF4-FFF2-40B4-BE49-F238E27FC236}">
                  <a16:creationId xmlns="" xmlns:a16="http://schemas.microsoft.com/office/drawing/2014/main" id="{6CBD82DC-5DA7-4805-9808-1F82E6A8FEED}"/>
                </a:ext>
              </a:extLst>
            </p:cNvPr>
            <p:cNvSpPr/>
            <p:nvPr/>
          </p:nvSpPr>
          <p:spPr>
            <a:xfrm rot="383939" flipH="1">
              <a:off x="2689409" y="2510205"/>
              <a:ext cx="937541" cy="54866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6" name="Freeform 45">
              <a:extLst>
                <a:ext uri="{FF2B5EF4-FFF2-40B4-BE49-F238E27FC236}">
                  <a16:creationId xmlns="" xmlns:a16="http://schemas.microsoft.com/office/drawing/2014/main" id="{1D2D431A-0624-450C-9F8F-983CE6731AB9}"/>
                </a:ext>
              </a:extLst>
            </p:cNvPr>
            <p:cNvSpPr/>
            <p:nvPr/>
          </p:nvSpPr>
          <p:spPr>
            <a:xfrm rot="20700000" flipH="1">
              <a:off x="2884599" y="4188611"/>
              <a:ext cx="374207" cy="21899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Freeform 50">
              <a:extLst>
                <a:ext uri="{FF2B5EF4-FFF2-40B4-BE49-F238E27FC236}">
                  <a16:creationId xmlns="" xmlns:a16="http://schemas.microsoft.com/office/drawing/2014/main" id="{32FA6780-0423-4063-A2B5-2676E27844C9}"/>
                </a:ext>
              </a:extLst>
            </p:cNvPr>
            <p:cNvSpPr/>
            <p:nvPr/>
          </p:nvSpPr>
          <p:spPr>
            <a:xfrm rot="1057610">
              <a:off x="1400309" y="1929660"/>
              <a:ext cx="1496493" cy="87577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Freeform 45">
              <a:extLst>
                <a:ext uri="{FF2B5EF4-FFF2-40B4-BE49-F238E27FC236}">
                  <a16:creationId xmlns="" xmlns:a16="http://schemas.microsoft.com/office/drawing/2014/main" id="{943B5D45-5AE4-4F9F-B98C-B910ED4339BD}"/>
                </a:ext>
              </a:extLst>
            </p:cNvPr>
            <p:cNvSpPr/>
            <p:nvPr/>
          </p:nvSpPr>
          <p:spPr>
            <a:xfrm rot="20700000" flipH="1">
              <a:off x="1876922" y="2833176"/>
              <a:ext cx="400079" cy="234133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Freeform 50">
              <a:extLst>
                <a:ext uri="{FF2B5EF4-FFF2-40B4-BE49-F238E27FC236}">
                  <a16:creationId xmlns="" xmlns:a16="http://schemas.microsoft.com/office/drawing/2014/main" id="{160CF6DF-304B-4C33-8794-554A27FD4C15}"/>
                </a:ext>
              </a:extLst>
            </p:cNvPr>
            <p:cNvSpPr/>
            <p:nvPr/>
          </p:nvSpPr>
          <p:spPr>
            <a:xfrm rot="1740912">
              <a:off x="1464315" y="2953502"/>
              <a:ext cx="561963" cy="3288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0" name="Freeform 50">
              <a:extLst>
                <a:ext uri="{FF2B5EF4-FFF2-40B4-BE49-F238E27FC236}">
                  <a16:creationId xmlns="" xmlns:a16="http://schemas.microsoft.com/office/drawing/2014/main" id="{60D69DA1-FDCE-4268-8060-59C70AEED8D1}"/>
                </a:ext>
              </a:extLst>
            </p:cNvPr>
            <p:cNvSpPr/>
            <p:nvPr/>
          </p:nvSpPr>
          <p:spPr>
            <a:xfrm rot="20963715">
              <a:off x="2362862" y="3493931"/>
              <a:ext cx="328679" cy="19234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Freeform 45">
              <a:extLst>
                <a:ext uri="{FF2B5EF4-FFF2-40B4-BE49-F238E27FC236}">
                  <a16:creationId xmlns="" xmlns:a16="http://schemas.microsoft.com/office/drawing/2014/main" id="{8BB7B4F3-59C5-4F4C-877A-322346EA6CFC}"/>
                </a:ext>
              </a:extLst>
            </p:cNvPr>
            <p:cNvSpPr/>
            <p:nvPr/>
          </p:nvSpPr>
          <p:spPr>
            <a:xfrm rot="21114432" flipH="1">
              <a:off x="2829618" y="2016750"/>
              <a:ext cx="640975" cy="375109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Freeform 45">
              <a:extLst>
                <a:ext uri="{FF2B5EF4-FFF2-40B4-BE49-F238E27FC236}">
                  <a16:creationId xmlns="" xmlns:a16="http://schemas.microsoft.com/office/drawing/2014/main" id="{4C062CA8-EABC-4CD4-AB05-998649654642}"/>
                </a:ext>
              </a:extLst>
            </p:cNvPr>
            <p:cNvSpPr/>
            <p:nvPr/>
          </p:nvSpPr>
          <p:spPr>
            <a:xfrm rot="20700000" flipH="1">
              <a:off x="2686368" y="3037688"/>
              <a:ext cx="341361" cy="1997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Freeform 50">
              <a:extLst>
                <a:ext uri="{FF2B5EF4-FFF2-40B4-BE49-F238E27FC236}">
                  <a16:creationId xmlns="" xmlns:a16="http://schemas.microsoft.com/office/drawing/2014/main" id="{387946AD-3CA5-42A3-B388-74402A8898C7}"/>
                </a:ext>
              </a:extLst>
            </p:cNvPr>
            <p:cNvSpPr/>
            <p:nvPr/>
          </p:nvSpPr>
          <p:spPr>
            <a:xfrm rot="403061">
              <a:off x="2716957" y="3900537"/>
              <a:ext cx="238420" cy="13952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567" y="195301"/>
            <a:ext cx="1915815" cy="48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1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653852" y="1842249"/>
            <a:ext cx="11026314" cy="4536504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bs-Latn-BA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Cilj uspostave Informacionog sistema upravljanja otpadom na nivou Federacije BiH u Fondu za zaštitu okoliša FBiH je stvaranje web platforme koja će omogućiti</a:t>
            </a:r>
            <a:r>
              <a:rPr lang="en-US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pojednostavljeno vođenje podataka svih obveznika izvještavanja kao i pojednostavljeno dostavljanje izvještaja elektronskim  putem.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s-Latn-BA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Informacioni sistem je alat koji prvenstveno obveznicima izvještavanja omogućava pojednostavljeno vođenje podataka i dostavljanje izvještaja koji su zakonska obaveza.</a:t>
            </a:r>
          </a:p>
          <a:p>
            <a:pPr>
              <a:spcAft>
                <a:spcPts val="600"/>
              </a:spcAft>
            </a:pPr>
            <a:r>
              <a:rPr lang="bs-Latn-BA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Pojednostavljeno vođenje podatak</a:t>
            </a:r>
            <a:r>
              <a:rPr lang="en-US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s-Latn-BA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obveznika izvještavanja podrazumjeva da će svi obveznici registracijom u Informacioni sistem imati jedinstven pristup svojim podacima koje mogu voditi i pohranjivati u sistem za svoje potrebe, te iz pohranjenih podataka samo jednim </a:t>
            </a:r>
            <a:r>
              <a:rPr lang="en-US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s-Latn-BA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klikom</a:t>
            </a:r>
            <a:r>
              <a:rPr lang="en-US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s-Latn-BA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pripremiti izvještaj i dostaviti ga svim nadležnim institucijama u isto vrijeme i to u elektronskoj formi bez dodatnog rada i troška. </a:t>
            </a:r>
          </a:p>
          <a:p>
            <a:pPr>
              <a:spcAft>
                <a:spcPts val="600"/>
              </a:spcAft>
            </a:pPr>
            <a:r>
              <a:rPr lang="bs-Latn-BA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Privatnost i povjerljivost podataka je kroz sistem striktno regulisana i kontrolirana u skladu sa propisima.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151" y="195301"/>
            <a:ext cx="1854232" cy="46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3852" y="485748"/>
            <a:ext cx="1066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altLang="ko-K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 Informacioni sistem upravljanja otpadom </a:t>
            </a:r>
            <a:r>
              <a:rPr lang="en-US" altLang="ko-K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bs-Latn-BA" altLang="ko-K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pruža </a:t>
            </a:r>
            <a:r>
              <a:rPr lang="bs-Latn-BA" altLang="ko-K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obveznicima izvještavanja?</a:t>
            </a:r>
            <a:endParaRPr lang="bs-Latn-BA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774228" y="977235"/>
            <a:ext cx="10705297" cy="4868001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s-Latn-BA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Informacioni sistem omogućava da svi vaši podaci budu na jednom mjestu, sigurni i uvijek dostupni sa bilo koje lokacije i bilo kojeg uređaja (računar, mobitel..)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s-Latn-BA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Informacioni sistem će poboljšati i olakšati komunikaciju između nadležnih tijela i obveznika izvještavanja, kao i omogućiti pristup jedinstvenim podacima svim nivoima od lokalnog do državnog (svako u okviru svoje nadležnosti).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s-Latn-BA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Informacioni sistem će omogućiti generiranje i korištenje depersonaliziranih podataka za potrebe izrade planskih i provedbenih dokumenata kao i praćenje postavljenih zadataka i dostignutih ciljeva.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s-Latn-BA" alt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Informacioni sistem ce voditi ka uniformisanju i ujednačavanju forme pojedinih akata (npr.dozvole za upravljanje otpadom) gdje će se kroz sistem moći pratiti sve aktivnosti subjekta vezano za izdati akt.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bs-Latn-BA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Informacioni sistem će omogućiti institucijama na državnom nivou (MVTEO</a:t>
            </a:r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 Agencija za statistiku BiH) da izvrše ono na što smo se kao država obavezala prema Evropskoj uniji, a to je dostavljanje izvještaja o nastanku i kretanju otpada u BiH.</a:t>
            </a:r>
          </a:p>
          <a:p>
            <a:endParaRPr lang="bs-Latn-BA" sz="2300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03" y="195301"/>
            <a:ext cx="1782980" cy="4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1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662470" y="2511176"/>
            <a:ext cx="638358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altLang="ko-KR" sz="4800" dirty="0" smtClean="0">
                <a:solidFill>
                  <a:schemeClr val="bg1"/>
                </a:solidFill>
                <a:cs typeface="Arial" pitchFamily="34" charset="0"/>
              </a:rPr>
              <a:t>Zakonski okvir i osnovni pojmovi</a:t>
            </a:r>
            <a:endParaRPr lang="bs-Latn-BA" altLang="ko-KR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927184" y="2443050"/>
            <a:ext cx="3272502" cy="19003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77" y="195301"/>
            <a:ext cx="1771105" cy="44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0946" y="525135"/>
            <a:ext cx="1487132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ChangeArrowheads="1"/>
          </p:cNvSpPr>
          <p:nvPr/>
        </p:nvSpPr>
        <p:spPr bwMode="auto">
          <a:xfrm>
            <a:off x="881744" y="252406"/>
            <a:ext cx="10286999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bs-Latn-BA" altLang="en-US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Osnov za donošenje Uredbe</a:t>
            </a:r>
            <a:r>
              <a:rPr lang="bs-Latn-BA" altLang="en-US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altLang="en-US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bs-Latn-BA" altLang="en-US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svrha donošenja Uredbe </a:t>
            </a:r>
            <a:endParaRPr lang="bs-Latn-BA" altLang="en-US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20283" y="911048"/>
            <a:ext cx="11383246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23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23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23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23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2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2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2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2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bs-Latn-BA" altLang="en-US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„</a:t>
            </a:r>
            <a:r>
              <a:rPr lang="bs-Latn-BA" altLang="en-U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Zakon o izmjenama i dopunama Zakona o upravljanju  otpadom</a:t>
            </a:r>
            <a:r>
              <a:rPr lang="bs-Latn-BA" altLang="en-US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 („Sl.Novine FBiH“, br.  92/17) Član 37a. definiše:  </a:t>
            </a:r>
          </a:p>
          <a:p>
            <a:pPr marL="34290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s-Latn-BA" altLang="en-US" sz="20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„Informacioni sistem upravljanja otpadom (u daljnjem tekstu: informacioni sistem) je niz  međusobno povezanih baza podataka i izvora podataka o svim vrstama i tokovima otpada, subjektima i infrastrukturom upravljanja otpadom i uspostavlja se u Fondu. </a:t>
            </a:r>
          </a:p>
          <a:p>
            <a:pPr marL="34290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s-Latn-BA" altLang="en-US" sz="20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Provedbenim propisom uredit će se način i finansijskotehnički aspekt uspostave, vođenja i održavanja informacionog sistema, kao i rokovi izvještavanja, te način dostavljanja</a:t>
            </a:r>
            <a:r>
              <a:rPr lang="en-US" altLang="en-US" sz="20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s-Latn-BA" altLang="en-US" sz="20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informacija o otpadu".</a:t>
            </a:r>
            <a:endParaRPr lang="en-US" altLang="en-US" sz="2000" i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bs-Latn-BA" altLang="en-US" sz="2000" i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tabLst>
                <a:tab pos="571500" algn="l"/>
              </a:tabLst>
              <a:defRPr/>
            </a:pPr>
            <a:r>
              <a:rPr lang="bs-Latn-B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s-Latn-B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Uredba o informacionom sistemu upravljanja otpadom</a:t>
            </a:r>
            <a:r>
              <a:rPr lang="bs-Latn-B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(“Sl.Novine FBiH”, br. 97/18) je usvojena 29.11.2018.g. na 165sjednici Vlade FBiH, a </a:t>
            </a:r>
            <a:r>
              <a:rPr lang="bs-Latn-B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13.12.2018.g.  je stupila na snagu</a:t>
            </a:r>
            <a:r>
              <a:rPr lang="bs-Latn-B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228600">
              <a:buFont typeface="Arial" panose="020B0604020202020204" pitchFamily="34" charset="0"/>
              <a:buNone/>
              <a:tabLst>
                <a:tab pos="571500" algn="l"/>
              </a:tabLst>
              <a:defRPr/>
            </a:pPr>
            <a:r>
              <a:rPr lang="bs-Latn-B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Između ostalog Uredbom je d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s-Latn-B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finisano:</a:t>
            </a:r>
          </a:p>
          <a:p>
            <a:pPr marL="571500" indent="-228600">
              <a:tabLst>
                <a:tab pos="571500" algn="l"/>
              </a:tabLst>
              <a:defRPr/>
            </a:pPr>
            <a:r>
              <a:rPr lang="bs-Latn-B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je </a:t>
            </a:r>
            <a:r>
              <a:rPr lang="bs-Latn-B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“Fond za zaštitu okoliša (u daljem tekstu: Fond)  je nosilac aktivnosti na uspostavljanju, organizaciji i vođenju Informacionog sistema upravljanja otpadom u 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s-Latn-B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Federaciji BiH”, </a:t>
            </a:r>
          </a:p>
          <a:p>
            <a:pPr marL="571500" indent="-228600">
              <a:defRPr/>
            </a:pPr>
            <a:r>
              <a:rPr lang="bs-Latn-B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će </a:t>
            </a:r>
            <a:r>
              <a:rPr lang="bs-Latn-B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“Forma i sadržaj obrazaca izvještavanja će biti definisani od strane Fonda i objavljeni na web stranici Fonda”</a:t>
            </a:r>
            <a:r>
              <a:rPr lang="bs-Latn-B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0" indent="-228600">
              <a:defRPr/>
            </a:pPr>
            <a:r>
              <a:rPr lang="bs-Latn-B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 su obveznici izvještavanja i ko su  korisnici ovog informacionog sistema,</a:t>
            </a:r>
          </a:p>
          <a:p>
            <a:pPr marL="571500" indent="-228600">
              <a:defRPr/>
            </a:pPr>
            <a:r>
              <a:rPr lang="bs-Latn-B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su rokovi dostavljanja izvještaja,</a:t>
            </a:r>
          </a:p>
          <a:p>
            <a:pPr marL="571500" indent="-228600">
              <a:defRPr/>
            </a:pPr>
            <a:r>
              <a:rPr lang="bs-Latn-B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da nadzor nad provođenjem ove Uredbe provodi Federalne uprave za inspekcijske poslove, itd.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208" y="195301"/>
            <a:ext cx="1645070" cy="41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9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536611" y="536103"/>
            <a:ext cx="11366918" cy="5783053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bs-Latn-BA" alt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Otpad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bs-Latn-BA" alt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sve materije ili predmete koje vlasnik odlaže, namjerava odložiti ili se traži da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budu odložene u skladu sa jednom od kategorija otpada navedenoj u listi otpada utvrđenoj u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provedbenom propisu; </a:t>
            </a:r>
            <a:endParaRPr lang="bs-Latn-BA" alt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hr-BA" alt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Komunalni otpad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je otpad iz domaćinstva kao i drugi otpad koji zbog svoje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prirode ili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sastava sličan otpadu iz domaćinstva; </a:t>
            </a:r>
            <a:endParaRPr lang="bs-Latn-BA" alt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hr-BA" alt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Opasni otpad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je svaki otpad koji je utvrđen posebnim propisom i koji ima jednu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ili više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karakteristika koje prouzrokuju opasnost po zdravlje ljudi i okoliš po svom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porijeklu,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sastavu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ili koncentraciji, kao i onaj otpad koji je naveden u listi otpada kao opasni i reguliran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provedbenim propisom; </a:t>
            </a:r>
            <a:endParaRPr lang="bs-Latn-BA" alt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hr-BA" alt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Neopasni otpad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je otpad koji nije definisan kao "opasni otpad";</a:t>
            </a:r>
            <a:endParaRPr lang="bs-Latn-BA" alt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hr-BA" alt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Posebne kategorije otpada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hr-BA" alt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otpadne materije koje su važne bilo sa aspekta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njihove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štetnosti po okoliš i zdravlje ljudi, bilo po količinama koje nastaju i kao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takve zahtijevaju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posebno uređen način upravljanja od mjesta nastajanja, preko skupljanja, transporta i tretmana do konačnog zbrinjavanja.</a:t>
            </a:r>
            <a:endParaRPr lang="en-GB" alt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hr-BA" alt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Proizvođač i uvoznik proizvoda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je pravno lice koje na profesionalnoj osnovi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razvija, proizvodi, prerađuje, obrađuje, prodaje, unosi ili uvozi proizvode u BiH,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odnosno prvi stavlja na tržište Federacije BiH proizvode, uređaje i opremu, koji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poslije upotrebe postaju posebne kategorije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BA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otpada.“</a:t>
            </a:r>
            <a:endParaRPr lang="en-US" alt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alt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927" y="195301"/>
            <a:ext cx="1705455" cy="4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1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522515" y="356490"/>
            <a:ext cx="11397342" cy="5472608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r-B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Otpad prema mjestu nastanka</a:t>
            </a: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dijeli na:</a:t>
            </a:r>
            <a:endParaRPr lang="bs-Latn-BA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0">
              <a:buNone/>
              <a:defRPr/>
            </a:pP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B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Ostatke iz proizvodnje</a:t>
            </a: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–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materijali koji nisu namjerno proizvedeni u proizvodnom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procesu, a mogu, ali i ne moraju biti otpad.</a:t>
            </a:r>
            <a:endParaRPr lang="bs-Latn-BA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0">
              <a:buNone/>
              <a:defRPr/>
            </a:pP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B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Ostatke  iz upotrebe</a:t>
            </a: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-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primarni otpad koji proizlazi iz upotrebe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privatnih domaćinstava i poslovnih subjekata, kao na primjer ostaci hrane, ambalaža,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papir, staklo i plastika,</a:t>
            </a:r>
            <a:endParaRPr lang="bs-Latn-BA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0">
              <a:buNone/>
              <a:defRPr/>
            </a:pP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B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Ostatak od tretmana otpada</a:t>
            </a: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–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 sekundarni otpad koji nastaje u toku postupka tretmana otpada. To uključuje zbrinjavanje i povrat komponenti.</a:t>
            </a:r>
            <a:endParaRPr lang="bs-Latn-BA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B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Nusproizvod</a:t>
            </a: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je materija ili predmet, koja je rezultat procesa proizvodnje, čiji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B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preventivni cilj nije proizvodnja te materije ili predmeta, može se smatrati da nije otpad, već nusproizvod samo ako su ispunjeni slijedeći uslovi:</a:t>
            </a:r>
            <a:endParaRPr lang="bs-Latn-BA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338" indent="0">
              <a:buNone/>
              <a:tabLst>
                <a:tab pos="341313" algn="l"/>
              </a:tabLst>
              <a:defRPr/>
            </a:pPr>
            <a:r>
              <a:rPr lang="hr-BA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dalja upotreba te materije ili predmeta je sigurna;</a:t>
            </a:r>
            <a:endParaRPr lang="bs-Latn-BA" sz="2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338" indent="0">
              <a:buNone/>
              <a:tabLst>
                <a:tab pos="341313" algn="l"/>
              </a:tabLst>
              <a:defRPr/>
            </a:pPr>
            <a:r>
              <a:rPr lang="hr-BA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materija ili predmet može se koristiti direktno, bez ikakvog daljeg tretmana, 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BA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osim normalne industrijske prakse;</a:t>
            </a:r>
            <a:endParaRPr lang="bs-Latn-BA" sz="2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338" indent="0">
              <a:buNone/>
              <a:tabLst>
                <a:tab pos="341313" algn="l"/>
              </a:tabLst>
              <a:defRPr/>
            </a:pPr>
            <a:r>
              <a:rPr lang="hr-BA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materija ili predmet se proizvodi kao sastavni dio proizvodnog procesa;</a:t>
            </a:r>
            <a:endParaRPr lang="bs-Latn-BA" sz="2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338" indent="0">
              <a:buNone/>
              <a:tabLst>
                <a:tab pos="341313" algn="l"/>
              </a:tabLst>
              <a:defRPr/>
            </a:pPr>
            <a:r>
              <a:rPr lang="hr-BA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dalja upotreba je zakonita, odnosno materijal ili predmet ispunjava sve 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BA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proizvodne i zahtjeve zaštite okoliša i zdravlja za specifične potrebe i neće dovesti do posljedica štetnih po okoliš ili uticaja na zdravlje ljudi.</a:t>
            </a:r>
            <a:endParaRPr lang="bs-Latn-BA" sz="2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663" y="195301"/>
            <a:ext cx="1791719" cy="4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4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bstract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568AD3"/>
      </a:accent2>
      <a:accent3>
        <a:srgbClr val="FFFFFF"/>
      </a:accent3>
      <a:accent4>
        <a:srgbClr val="79D155"/>
      </a:accent4>
      <a:accent5>
        <a:srgbClr val="568AD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BSTRAC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A5A5A5"/>
      </a:accent2>
      <a:accent3>
        <a:srgbClr val="595959"/>
      </a:accent3>
      <a:accent4>
        <a:srgbClr val="568AD3"/>
      </a:accent4>
      <a:accent5>
        <a:srgbClr val="A5A5A5"/>
      </a:accent5>
      <a:accent6>
        <a:srgbClr val="595959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568AD3"/>
      </a:accent2>
      <a:accent3>
        <a:srgbClr val="FFFFFF"/>
      </a:accent3>
      <a:accent4>
        <a:srgbClr val="79D155"/>
      </a:accent4>
      <a:accent5>
        <a:srgbClr val="568AD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30867</TotalTime>
  <Words>2724</Words>
  <Application>Microsoft Office PowerPoint</Application>
  <PresentationFormat>Custom</PresentationFormat>
  <Paragraphs>211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Elma Hadzic-Ramic</cp:lastModifiedBy>
  <cp:revision>200</cp:revision>
  <dcterms:created xsi:type="dcterms:W3CDTF">2018-04-24T17:14:44Z</dcterms:created>
  <dcterms:modified xsi:type="dcterms:W3CDTF">2021-03-23T11:32:04Z</dcterms:modified>
</cp:coreProperties>
</file>